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2" r:id="rId4"/>
    <p:sldId id="260" r:id="rId5"/>
    <p:sldId id="265" r:id="rId6"/>
    <p:sldId id="261" r:id="rId7"/>
    <p:sldId id="274" r:id="rId8"/>
    <p:sldId id="262" r:id="rId9"/>
    <p:sldId id="273" r:id="rId10"/>
    <p:sldId id="275" r:id="rId11"/>
    <p:sldId id="276" r:id="rId12"/>
    <p:sldId id="277" r:id="rId13"/>
    <p:sldId id="270" r:id="rId14"/>
    <p:sldId id="278" r:id="rId15"/>
    <p:sldId id="279" r:id="rId16"/>
    <p:sldId id="280" r:id="rId17"/>
    <p:sldId id="281" r:id="rId18"/>
    <p:sldId id="283" r:id="rId19"/>
    <p:sldId id="282" r:id="rId20"/>
    <p:sldId id="284" r:id="rId21"/>
    <p:sldId id="288" r:id="rId22"/>
    <p:sldId id="285" r:id="rId23"/>
    <p:sldId id="289" r:id="rId24"/>
    <p:sldId id="286" r:id="rId25"/>
    <p:sldId id="267" r:id="rId26"/>
    <p:sldId id="268" r:id="rId27"/>
    <p:sldId id="269" r:id="rId28"/>
    <p:sldId id="271" r:id="rId29"/>
    <p:sldId id="290" r:id="rId30"/>
  </p:sldIdLst>
  <p:sldSz cx="12192000" cy="6858000"/>
  <p:notesSz cx="6858000" cy="9144000"/>
  <p:embeddedFontLst>
    <p:embeddedFont>
      <p:font typeface="HY헤드라인M" panose="02030600000101010101" pitchFamily="18" charset="-127"/>
      <p:regular r:id="rId31"/>
    </p:embeddedFont>
    <p:embeddedFont>
      <p:font typeface="AppleSDGothicNeoL00" panose="020B0600000101010101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AD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94660"/>
  </p:normalViewPr>
  <p:slideViewPr>
    <p:cSldViewPr snapToGrid="0">
      <p:cViewPr>
        <p:scale>
          <a:sx n="87" d="100"/>
          <a:sy n="87" d="100"/>
        </p:scale>
        <p:origin x="-148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8E7F9-B65C-417C-881C-15CACC409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6472E2-170D-4092-86C5-568DC667D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A7595-5F52-49EB-8DE2-4112A73EA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D2B0-4808-4B9C-81A8-D1D3AAE89A6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B7C70A-AB68-4AA1-8D14-F622EAB3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124B1-445F-4CFA-B08F-233281A3B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AF25-AD3E-4E51-97E7-78E5FF777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29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DEBB4-0C33-4FE6-ACCA-A6F12AA5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9646A9-A38A-44D7-9DFE-09474182C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A0CD6-FB86-45FF-A2E8-8B5F217D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D2B0-4808-4B9C-81A8-D1D3AAE89A6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46768D-313C-4F11-807B-AD42C781C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8F4C4E-9D1E-4C1E-B4D8-BC02B804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AF25-AD3E-4E51-97E7-78E5FF777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819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E644C-83E1-498C-ACC6-1A4A2B1E34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C93BDE-95E5-4BBB-9D20-AE9624FBA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B33937-E96B-4722-B9AD-9C4E926CF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D2B0-4808-4B9C-81A8-D1D3AAE89A6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F9CF11-8E8D-470D-AA0B-FCD2E165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FE1EE0-3BF1-4799-A309-4893B65EE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AF25-AD3E-4E51-97E7-78E5FF777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8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CDE3D-0CD3-4F14-A9A7-40E28147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49B31-B583-4B10-A877-D682A23AF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74D299-B980-4AF4-B1E6-64DB770DF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D2B0-4808-4B9C-81A8-D1D3AAE89A6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4A17DC-96A9-4461-8CFD-2DEFBF7FE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A11842-96DF-4334-8FDF-F0047041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AF25-AD3E-4E51-97E7-78E5FF777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61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D3C04-C0C4-4A71-B263-FA098AF3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C9BB46-425B-4611-85F0-4D8B4A1B2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D08049-1D01-48AD-BC98-6FBFB2A49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D2B0-4808-4B9C-81A8-D1D3AAE89A6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0C8789-1930-4B94-BAE7-47FA97584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EC4EE-1559-43F5-B37C-AE4DE4BF5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AF25-AD3E-4E51-97E7-78E5FF777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975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8D8DD-90EB-40AD-A739-A9D2DF9C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63F97-B3A1-4892-A638-ED6ED4E8A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09AE69-B491-4E22-9346-885645087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7A2EA1-9BFD-4B3D-AE1C-3441781B9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D2B0-4808-4B9C-81A8-D1D3AAE89A6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79D423-8A82-4526-8005-B7C6514BC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0687BC-AAB4-474B-AA14-D35137925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AF25-AD3E-4E51-97E7-78E5FF777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476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E07B2-8127-442E-B2F2-09E235A8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8A2C1F-816F-4E56-93C3-146CA641C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36C655-F4CA-4AB7-908A-BE364ECF5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456542-B069-46EA-9532-AA95C49848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DDB028-6F91-4EE6-953B-24862119B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80CF28-0C32-44EA-BAAD-DCCF2BAF1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D2B0-4808-4B9C-81A8-D1D3AAE89A6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010A52-1E50-469E-AEB3-1589A61A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ACEC78-6D36-4500-923F-47B22095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AF25-AD3E-4E51-97E7-78E5FF777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74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86D2B-15BD-40B2-B38A-32851537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3B0200-C1AA-49D3-BD43-DDE65F2E1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D2B0-4808-4B9C-81A8-D1D3AAE89A6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C9892E-FAB7-4E82-92E0-0438D9734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2530C4-2613-42BC-840B-F5967DB3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AF25-AD3E-4E51-97E7-78E5FF777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374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38D4CE-0E8E-4331-A8ED-315A96FF7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D2B0-4808-4B9C-81A8-D1D3AAE89A6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DCDAE7-BDFD-4D22-ADA2-9F81543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A2F45E-03B6-4892-A112-B20C2EFE5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AF25-AD3E-4E51-97E7-78E5FF777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359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05DD1-D9EB-43EA-A1BD-752D00B3F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4BD7A9-A81C-4191-AE47-A6244A785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605056-AF30-484C-91D6-F54282807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94F92A-2BBA-4F14-8C85-54B0002CD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D2B0-4808-4B9C-81A8-D1D3AAE89A6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AEB703-1935-469E-8D78-58E3A370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B3947D-80A7-4670-86B3-CCC8E07A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AF25-AD3E-4E51-97E7-78E5FF777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58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0EC45-4091-4EB7-9576-899023F77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A43EDE-77F0-4092-844B-FED27880FC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A857AC-DE3C-4080-88FA-036E86498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2CD168-57C5-4176-A66B-E91C0CAB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D2B0-4808-4B9C-81A8-D1D3AAE89A6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549234-DE19-411E-AE92-25EB7F055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FF3118-BC0F-4F24-BF75-86555E79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EAF25-AD3E-4E51-97E7-78E5FF777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803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737DFE-4D3F-4FFB-A7F1-03FBF69A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322F76-F863-410A-B4F2-3004C506B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56DD3-F08B-4512-9357-A57258556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2D2B0-4808-4B9C-81A8-D1D3AAE89A65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426747-53F6-4905-A2DE-EB5090F0A4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AEBF2-201F-4C86-B5D1-40F338C62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AF25-AD3E-4E51-97E7-78E5FF777F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74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7976C3-2982-4222-BE65-6F5568DECAEA}"/>
              </a:ext>
            </a:extLst>
          </p:cNvPr>
          <p:cNvSpPr txBox="1"/>
          <p:nvPr/>
        </p:nvSpPr>
        <p:spPr>
          <a:xfrm>
            <a:off x="2311400" y="2613392"/>
            <a:ext cx="75692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캠핑장 예약 관리 프로그램</a:t>
            </a:r>
            <a:endParaRPr lang="en-US" altLang="ko-KR" sz="4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endParaRPr lang="en-US" altLang="ko-KR" sz="2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sz="2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김경은 김예은 </a:t>
            </a:r>
            <a:r>
              <a:rPr lang="ko-KR" altLang="en-US" sz="2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노희현</a:t>
            </a:r>
            <a:r>
              <a:rPr lang="ko-KR" altLang="en-US" sz="2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sz="2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박채린</a:t>
            </a:r>
            <a:r>
              <a:rPr lang="ko-KR" altLang="en-US" sz="2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정주영</a:t>
            </a:r>
          </a:p>
        </p:txBody>
      </p:sp>
    </p:spTree>
    <p:extLst>
      <p:ext uri="{BB962C8B-B14F-4D97-AF65-F5344CB8AC3E}">
        <p14:creationId xmlns:p14="http://schemas.microsoft.com/office/powerpoint/2010/main" val="2678618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">
            <a:extLst>
              <a:ext uri="{FF2B5EF4-FFF2-40B4-BE49-F238E27FC236}">
                <a16:creationId xmlns:a16="http://schemas.microsoft.com/office/drawing/2014/main" id="{47048633-3AA1-4EC5-9252-1515076A9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10" y="-4801553"/>
            <a:ext cx="5146290" cy="1412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2CFD13F7-8E77-4920-8D8C-EECF1E3D4082}"/>
              </a:ext>
            </a:extLst>
          </p:cNvPr>
          <p:cNvSpPr/>
          <p:nvPr/>
        </p:nvSpPr>
        <p:spPr>
          <a:xfrm>
            <a:off x="6096001" y="968316"/>
            <a:ext cx="5146290" cy="1533939"/>
          </a:xfrm>
          <a:prstGeom prst="wedgeRoundRectCallout">
            <a:avLst>
              <a:gd name="adj1" fmla="val -55995"/>
              <a:gd name="adj2" fmla="val -22149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비밀번호를 입력할 때 문자는 가린다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  <a:p>
            <a:pPr marL="342900" indent="-342900" algn="ctr">
              <a:buFontTx/>
              <a:buChar char="-"/>
            </a:pPr>
            <a:endParaRPr lang="en-US" altLang="ko-KR" sz="2000" kern="100" dirty="0">
              <a:solidFill>
                <a:schemeClr val="tx1"/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올바르지 않은 빈칸이 있으면 </a:t>
            </a:r>
            <a:endParaRPr lang="en-US" altLang="ko-KR" sz="2000" kern="100" dirty="0">
              <a:solidFill>
                <a:schemeClr val="tx1"/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회원가입이 되지 않는다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839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>
            <a:extLst>
              <a:ext uri="{FF2B5EF4-FFF2-40B4-BE49-F238E27FC236}">
                <a16:creationId xmlns:a16="http://schemas.microsoft.com/office/drawing/2014/main" id="{DFBF7A9D-15B6-404A-AA84-0796581D4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10" y="-7957129"/>
            <a:ext cx="5146290" cy="1412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2CFD13F7-8E77-4920-8D8C-EECF1E3D4082}"/>
              </a:ext>
            </a:extLst>
          </p:cNvPr>
          <p:cNvSpPr/>
          <p:nvPr/>
        </p:nvSpPr>
        <p:spPr>
          <a:xfrm>
            <a:off x="6601143" y="4134805"/>
            <a:ext cx="5146290" cy="1533939"/>
          </a:xfrm>
          <a:prstGeom prst="wedgeRoundRectCallout">
            <a:avLst>
              <a:gd name="adj1" fmla="val -72991"/>
              <a:gd name="adj2" fmla="val 34870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맨 아래의 로그인 버튼을 누르면 </a:t>
            </a:r>
            <a:endParaRPr lang="en-US" altLang="ko-KR" sz="2000" kern="100" dirty="0">
              <a:solidFill>
                <a:schemeClr val="tx1"/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로그인 페이지로 넘어간다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3453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96DF2926-CBAA-4452-8F3E-E36180DFA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2)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캠핑장 조회 및 검색 기능</a:t>
            </a:r>
          </a:p>
        </p:txBody>
      </p:sp>
      <p:pic>
        <p:nvPicPr>
          <p:cNvPr id="7" name="그림 1">
            <a:extLst>
              <a:ext uri="{FF2B5EF4-FFF2-40B4-BE49-F238E27FC236}">
                <a16:creationId xmlns:a16="http://schemas.microsoft.com/office/drawing/2014/main" id="{FC4CE2B4-CFF8-4DD0-BAF2-6000AF3B2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02"/>
          <a:stretch/>
        </p:blipFill>
        <p:spPr bwMode="auto">
          <a:xfrm>
            <a:off x="921025" y="1556669"/>
            <a:ext cx="4938492" cy="530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5A336672-B07B-414F-965F-1F4AEC456014}"/>
              </a:ext>
            </a:extLst>
          </p:cNvPr>
          <p:cNvSpPr/>
          <p:nvPr/>
        </p:nvSpPr>
        <p:spPr>
          <a:xfrm>
            <a:off x="6460217" y="4913705"/>
            <a:ext cx="4134896" cy="1191544"/>
          </a:xfrm>
          <a:prstGeom prst="wedgeRoundRectCallout">
            <a:avLst>
              <a:gd name="adj1" fmla="val -59974"/>
              <a:gd name="adj2" fmla="val 24187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캠핑장을 선택하면 특정 캠핑장 조회 </a:t>
            </a:r>
            <a:endParaRPr lang="en-US" altLang="ko-KR" sz="2000" kern="100" dirty="0">
              <a:solidFill>
                <a:schemeClr val="tx1"/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화면이 출력된다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solidFill>
                <a:schemeClr val="tx1"/>
              </a:solidFill>
              <a:effectLst/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243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그림 1">
            <a:extLst>
              <a:ext uri="{FF2B5EF4-FFF2-40B4-BE49-F238E27FC236}">
                <a16:creationId xmlns:a16="http://schemas.microsoft.com/office/drawing/2014/main" id="{1341BD68-A053-44A2-AEC6-DAFDFA6A7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931"/>
            <a:ext cx="6373972" cy="829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96DF2926-CBAA-4452-8F3E-E36180DFA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2)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캠핑장 조회 및 검색 기능</a:t>
            </a: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2B9C5412-6361-4E3A-A290-61C50D4C6BEA}"/>
              </a:ext>
            </a:extLst>
          </p:cNvPr>
          <p:cNvSpPr/>
          <p:nvPr/>
        </p:nvSpPr>
        <p:spPr>
          <a:xfrm>
            <a:off x="6788235" y="4542184"/>
            <a:ext cx="4433043" cy="2176668"/>
          </a:xfrm>
          <a:prstGeom prst="wedgeRoundRectCallout">
            <a:avLst>
              <a:gd name="adj1" fmla="val -83609"/>
              <a:gd name="adj2" fmla="val 20757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선택한 날짜와 인원 조건에 맞는 캠핑 구역 정보 리스트가 출력된다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altLang="ko-KR" sz="2000" kern="100" dirty="0">
              <a:solidFill>
                <a:schemeClr val="tx1"/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출력된 캠핑 구역을 선택하면 </a:t>
            </a:r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캠핑 구역 상세페이지</a:t>
            </a:r>
            <a:r>
              <a:rPr lang="ko-KR" altLang="en-US" sz="2000" kern="100" dirty="0">
                <a:solidFill>
                  <a:schemeClr val="tx1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로 넘어간다</a:t>
            </a:r>
            <a:r>
              <a:rPr lang="en-US" altLang="ko-KR" sz="2000" kern="100" dirty="0">
                <a:solidFill>
                  <a:schemeClr val="tx1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4A86B460-B1A9-4F61-8FA5-7D148FB015BB}"/>
              </a:ext>
            </a:extLst>
          </p:cNvPr>
          <p:cNvSpPr/>
          <p:nvPr/>
        </p:nvSpPr>
        <p:spPr>
          <a:xfrm>
            <a:off x="7016835" y="2338835"/>
            <a:ext cx="4204443" cy="1325563"/>
          </a:xfrm>
          <a:prstGeom prst="wedgeRoundRectCallout">
            <a:avLst>
              <a:gd name="adj1" fmla="val -79367"/>
              <a:gd name="adj2" fmla="val 25898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캠핑장 사진과 이름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 err="1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별점이</a:t>
            </a:r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 </a:t>
            </a:r>
            <a:endParaRPr lang="en-US" altLang="ko-KR" sz="2000" kern="100" dirty="0">
              <a:solidFill>
                <a:schemeClr val="tx1"/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있고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후기 버튼을 누르면 </a:t>
            </a:r>
            <a:endParaRPr lang="en-US" altLang="ko-KR" sz="2000" kern="100" dirty="0">
              <a:solidFill>
                <a:schemeClr val="tx1"/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캠핑장 후기 페이지로 넘어간다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074" name="그림 1">
            <a:extLst>
              <a:ext uri="{FF2B5EF4-FFF2-40B4-BE49-F238E27FC236}">
                <a16:creationId xmlns:a16="http://schemas.microsoft.com/office/drawing/2014/main" id="{45F6BE35-9866-4C41-BB41-903594934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3"/>
          <a:stretch/>
        </p:blipFill>
        <p:spPr bwMode="auto">
          <a:xfrm>
            <a:off x="6071056" y="1734697"/>
            <a:ext cx="6096000" cy="215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750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1">
            <a:extLst>
              <a:ext uri="{FF2B5EF4-FFF2-40B4-BE49-F238E27FC236}">
                <a16:creationId xmlns:a16="http://schemas.microsoft.com/office/drawing/2014/main" id="{22EBFD9C-AC71-48AA-9830-D46C5A73E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17" y="1424716"/>
            <a:ext cx="5078896" cy="5433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4A86B460-B1A9-4F61-8FA5-7D148FB015BB}"/>
              </a:ext>
            </a:extLst>
          </p:cNvPr>
          <p:cNvSpPr/>
          <p:nvPr/>
        </p:nvSpPr>
        <p:spPr>
          <a:xfrm>
            <a:off x="6788235" y="2507800"/>
            <a:ext cx="4754408" cy="1997939"/>
          </a:xfrm>
          <a:prstGeom prst="wedgeRoundRectCallout">
            <a:avLst>
              <a:gd name="adj1" fmla="val -81731"/>
              <a:gd name="adj2" fmla="val -3344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체크인과 체크아웃 날짜를 선택하고 예약하기 버튼을 누르면 예약페이지로 넘어간다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altLang="ko-KR" sz="2000" kern="100" dirty="0">
              <a:solidFill>
                <a:schemeClr val="tx1"/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예약은 로그인이 된 상태에서만 가능하다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FA186FA-74B5-42E1-9202-610007E0E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z="4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3) </a:t>
            </a:r>
            <a:r>
              <a:rPr lang="ko-KR" altLang="en-US" sz="4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캠핑장 예약 등록기능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015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5A336672-B07B-414F-965F-1F4AEC456014}"/>
              </a:ext>
            </a:extLst>
          </p:cNvPr>
          <p:cNvSpPr/>
          <p:nvPr/>
        </p:nvSpPr>
        <p:spPr>
          <a:xfrm>
            <a:off x="5223059" y="2487028"/>
            <a:ext cx="4825401" cy="1191544"/>
          </a:xfrm>
          <a:prstGeom prst="wedgeRoundRectCallout">
            <a:avLst>
              <a:gd name="adj1" fmla="val -59974"/>
              <a:gd name="adj2" fmla="val 24187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예약자 이름과 예약자 번호를 </a:t>
            </a:r>
            <a:endParaRPr lang="en-US" altLang="ko-KR" sz="2000" kern="100" dirty="0">
              <a:solidFill>
                <a:schemeClr val="tx1"/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입력 받고 결제 수단을 선택하도록 한다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약관 동의 여부도 확인한다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solidFill>
                <a:schemeClr val="tx1"/>
              </a:solidFill>
              <a:effectLst/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4098" name="그림 1">
            <a:extLst>
              <a:ext uri="{FF2B5EF4-FFF2-40B4-BE49-F238E27FC236}">
                <a16:creationId xmlns:a16="http://schemas.microsoft.com/office/drawing/2014/main" id="{BC6539EF-EB81-4667-80CF-CA2FB3678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167" y="1582138"/>
            <a:ext cx="3112926" cy="527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2FF89796-BB88-4577-9A54-BCAB6D3F727B}"/>
              </a:ext>
            </a:extLst>
          </p:cNvPr>
          <p:cNvSpPr/>
          <p:nvPr/>
        </p:nvSpPr>
        <p:spPr>
          <a:xfrm>
            <a:off x="5110552" y="5301331"/>
            <a:ext cx="5607281" cy="1191544"/>
          </a:xfrm>
          <a:prstGeom prst="wedgeRoundRectCallout">
            <a:avLst>
              <a:gd name="adj1" fmla="val -59974"/>
              <a:gd name="adj2" fmla="val 24187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모든 폼이 알맞게 작성되었을 때 결제하기 버튼을 </a:t>
            </a:r>
            <a:endParaRPr lang="en-US" altLang="ko-KR" sz="2000" kern="100" dirty="0">
              <a:solidFill>
                <a:schemeClr val="tx1"/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누르면 고객의 마이페이지로 넘어간다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solidFill>
                <a:schemeClr val="tx1"/>
              </a:solidFill>
              <a:effectLst/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23A5171-D9FE-46F5-AC26-EF39F1E7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z="4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4) </a:t>
            </a:r>
            <a:r>
              <a:rPr lang="ko-KR" altLang="en-US" sz="4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캠핑장 예약 결제 기능</a:t>
            </a:r>
          </a:p>
        </p:txBody>
      </p:sp>
    </p:spTree>
    <p:extLst>
      <p:ext uri="{BB962C8B-B14F-4D97-AF65-F5344CB8AC3E}">
        <p14:creationId xmlns:p14="http://schemas.microsoft.com/office/powerpoint/2010/main" val="2349591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1">
            <a:extLst>
              <a:ext uri="{FF2B5EF4-FFF2-40B4-BE49-F238E27FC236}">
                <a16:creationId xmlns:a16="http://schemas.microsoft.com/office/drawing/2014/main" id="{2EA04573-270C-4A52-8F85-31683464A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275" y="1150532"/>
            <a:ext cx="5295629" cy="552547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45D395AA-3B14-456C-913E-F384E643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546" y="0"/>
            <a:ext cx="4088907" cy="1064180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고객 마이페이지</a:t>
            </a: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DDE3007F-E92E-4922-9571-0F0C68DEEAC0}"/>
              </a:ext>
            </a:extLst>
          </p:cNvPr>
          <p:cNvSpPr/>
          <p:nvPr/>
        </p:nvSpPr>
        <p:spPr>
          <a:xfrm>
            <a:off x="7004482" y="5317708"/>
            <a:ext cx="4607537" cy="825640"/>
          </a:xfrm>
          <a:prstGeom prst="wedgeRoundRectCallout">
            <a:avLst>
              <a:gd name="adj1" fmla="val -59209"/>
              <a:gd name="adj2" fmla="val 31649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로그아웃이나 탈퇴버튼을 누르면 </a:t>
            </a:r>
            <a:endParaRPr lang="en-US" altLang="ko-KR" sz="2000" kern="100" dirty="0">
              <a:solidFill>
                <a:schemeClr val="tx1"/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로그아웃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탈퇴 후 </a:t>
            </a:r>
            <a:r>
              <a:rPr lang="ko-KR" altLang="en-US" sz="2000" kern="100" dirty="0" err="1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메인페이지로</a:t>
            </a:r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 이동한다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solidFill>
                <a:schemeClr val="tx1"/>
              </a:solidFill>
              <a:effectLst/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3B9BD6-CFEE-45F9-9EB6-F40F697E6A4B}"/>
              </a:ext>
            </a:extLst>
          </p:cNvPr>
          <p:cNvSpPr/>
          <p:nvPr/>
        </p:nvSpPr>
        <p:spPr>
          <a:xfrm>
            <a:off x="2822713" y="2832652"/>
            <a:ext cx="2411896" cy="9044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37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그림 1">
            <a:extLst>
              <a:ext uri="{FF2B5EF4-FFF2-40B4-BE49-F238E27FC236}">
                <a16:creationId xmlns:a16="http://schemas.microsoft.com/office/drawing/2014/main" id="{7823D6AC-7E87-4499-A668-58C68AAC9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881"/>
            <a:ext cx="5998171" cy="5768886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45D395AA-3B14-456C-913E-F384E643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375" y="0"/>
            <a:ext cx="4639694" cy="1064180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예약 내역 조회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5315B726-CDF8-4A89-BB33-E3B77F694B1D}"/>
              </a:ext>
            </a:extLst>
          </p:cNvPr>
          <p:cNvSpPr/>
          <p:nvPr/>
        </p:nvSpPr>
        <p:spPr>
          <a:xfrm>
            <a:off x="6254222" y="2490920"/>
            <a:ext cx="5106960" cy="1202634"/>
          </a:xfrm>
          <a:prstGeom prst="wedgeRoundRectCallout">
            <a:avLst>
              <a:gd name="adj1" fmla="val -54247"/>
              <a:gd name="adj2" fmla="val 29996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예약 내역을 캠핑장 이름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사진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 err="1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별점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숙박 기간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리뷰 쓰기 가능 기간 여부와 함께 출력한다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3E0CFDBA-F498-432E-B0E7-B7F380A13044}"/>
              </a:ext>
            </a:extLst>
          </p:cNvPr>
          <p:cNvSpPr/>
          <p:nvPr/>
        </p:nvSpPr>
        <p:spPr>
          <a:xfrm>
            <a:off x="6193831" y="4701209"/>
            <a:ext cx="5398310" cy="829226"/>
          </a:xfrm>
          <a:prstGeom prst="wedgeRoundRectCallout">
            <a:avLst>
              <a:gd name="adj1" fmla="val -63075"/>
              <a:gd name="adj2" fmla="val 25656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리뷰쓰기 버튼을 누르면 리뷰쓰기 페이지로 </a:t>
            </a:r>
            <a:endParaRPr lang="en-US" altLang="ko-KR" sz="2000" kern="100" dirty="0">
              <a:solidFill>
                <a:schemeClr val="tx1"/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넘어간다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79DC3121-C741-41CA-A838-8AD099B78F5C}"/>
              </a:ext>
            </a:extLst>
          </p:cNvPr>
          <p:cNvSpPr/>
          <p:nvPr/>
        </p:nvSpPr>
        <p:spPr>
          <a:xfrm>
            <a:off x="6753645" y="1035918"/>
            <a:ext cx="4607537" cy="1064180"/>
          </a:xfrm>
          <a:prstGeom prst="wedgeRoundRectCallout">
            <a:avLst>
              <a:gd name="adj1" fmla="val -72799"/>
              <a:gd name="adj2" fmla="val 5498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수정하기 버튼을 누르면 예약 내역 목록을 수정할 수 있고 예약을 취소할 수 있다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5580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그림 1">
            <a:extLst>
              <a:ext uri="{FF2B5EF4-FFF2-40B4-BE49-F238E27FC236}">
                <a16:creationId xmlns:a16="http://schemas.microsoft.com/office/drawing/2014/main" id="{4857D3F1-A184-4767-B546-6A3F44B20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915" y="1064180"/>
            <a:ext cx="5998170" cy="552539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45D395AA-3B14-456C-913E-F384E643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375" y="0"/>
            <a:ext cx="4639694" cy="1064180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리뷰 쓰기</a:t>
            </a:r>
          </a:p>
        </p:txBody>
      </p:sp>
    </p:spTree>
    <p:extLst>
      <p:ext uri="{BB962C8B-B14F-4D97-AF65-F5344CB8AC3E}">
        <p14:creationId xmlns:p14="http://schemas.microsoft.com/office/powerpoint/2010/main" val="814076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그림 1">
            <a:extLst>
              <a:ext uri="{FF2B5EF4-FFF2-40B4-BE49-F238E27FC236}">
                <a16:creationId xmlns:a16="http://schemas.microsoft.com/office/drawing/2014/main" id="{5AF3BC42-E0C5-46D5-923B-1D533D214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27" y="1133754"/>
            <a:ext cx="5627146" cy="78192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45D395AA-3B14-456C-913E-F384E643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546" y="0"/>
            <a:ext cx="4088907" cy="1064180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리뷰 관리</a:t>
            </a:r>
          </a:p>
        </p:txBody>
      </p:sp>
    </p:spTree>
    <p:extLst>
      <p:ext uri="{BB962C8B-B14F-4D97-AF65-F5344CB8AC3E}">
        <p14:creationId xmlns:p14="http://schemas.microsoft.com/office/powerpoint/2010/main" val="181981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DB7C3A-C69F-40A7-BB5D-371A550294B1}"/>
              </a:ext>
            </a:extLst>
          </p:cNvPr>
          <p:cNvSpPr txBox="1"/>
          <p:nvPr/>
        </p:nvSpPr>
        <p:spPr>
          <a:xfrm>
            <a:off x="1202178" y="658697"/>
            <a:ext cx="521369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목차</a:t>
            </a:r>
            <a:endParaRPr lang="en-US" altLang="ko-KR" sz="4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sz="2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2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1. </a:t>
            </a:r>
            <a:r>
              <a:rPr lang="ko-KR" altLang="en-US" sz="2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프로그램 기능</a:t>
            </a:r>
            <a:endParaRPr lang="en-US" altLang="ko-KR" sz="2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2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1-1. </a:t>
            </a:r>
            <a:r>
              <a:rPr lang="ko-KR" altLang="en-US" sz="2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프로젝트 개요</a:t>
            </a:r>
            <a:endParaRPr lang="en-US" altLang="ko-KR" sz="2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2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1-2. </a:t>
            </a:r>
            <a:r>
              <a:rPr lang="ko-KR" altLang="en-US" sz="2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액터</a:t>
            </a:r>
            <a:r>
              <a:rPr lang="ko-KR" altLang="en-US" sz="2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정의</a:t>
            </a:r>
            <a:endParaRPr lang="en-US" altLang="ko-KR" sz="2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2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1-3. </a:t>
            </a:r>
            <a:r>
              <a:rPr lang="ko-KR" altLang="en-US" sz="2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유스케이스</a:t>
            </a:r>
            <a:r>
              <a:rPr lang="ko-KR" altLang="en-US" sz="2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다이어그램</a:t>
            </a:r>
            <a:endParaRPr lang="en-US" altLang="ko-KR" sz="2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2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1-4. </a:t>
            </a:r>
            <a:r>
              <a:rPr lang="ko-KR" altLang="en-US" sz="2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기능 요구사항 및 인터페이스</a:t>
            </a:r>
            <a:endParaRPr lang="en-US" altLang="ko-KR" sz="2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sz="2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2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2. </a:t>
            </a:r>
            <a:r>
              <a:rPr lang="ko-KR" altLang="en-US" sz="2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프로젝트 수행 방법</a:t>
            </a:r>
            <a:endParaRPr lang="en-US" altLang="ko-KR" sz="2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2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2-1. </a:t>
            </a:r>
            <a:r>
              <a:rPr lang="ko-KR" altLang="en-US" sz="2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생명주기 모델</a:t>
            </a:r>
            <a:endParaRPr lang="en-US" altLang="ko-KR" sz="2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2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2-2. WBS</a:t>
            </a:r>
          </a:p>
          <a:p>
            <a:r>
              <a:rPr lang="en-US" altLang="ko-KR" sz="2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2-3. </a:t>
            </a:r>
            <a:r>
              <a:rPr lang="ko-KR" altLang="en-US" sz="2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간트차트</a:t>
            </a:r>
            <a:r>
              <a:rPr lang="en-US" altLang="ko-KR" sz="2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20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퍼트차트</a:t>
            </a:r>
            <a:endParaRPr lang="en-US" altLang="ko-KR" sz="2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sz="2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2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3. </a:t>
            </a:r>
            <a:r>
              <a:rPr lang="ko-KR" altLang="en-US" sz="2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구성원 역할분담</a:t>
            </a:r>
            <a:endParaRPr lang="en-US" altLang="ko-KR" sz="2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742950" indent="-742950" algn="ctr">
              <a:buAutoNum type="arabicPeriod"/>
            </a:pPr>
            <a:endParaRPr lang="ko-KR" altLang="en-US" sz="2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3489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FA186FA-74B5-42E1-9202-610007E0E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sz="4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5) </a:t>
            </a:r>
            <a:r>
              <a:rPr lang="ko-KR" altLang="en-US" sz="4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캠핑장 정보 등록</a:t>
            </a:r>
            <a:r>
              <a:rPr lang="en-US" altLang="ko-KR" sz="4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/</a:t>
            </a:r>
            <a:r>
              <a:rPr lang="ko-KR" altLang="en-US" sz="4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수정</a:t>
            </a:r>
            <a:r>
              <a:rPr lang="en-US" altLang="ko-KR" sz="4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/</a:t>
            </a:r>
            <a:r>
              <a:rPr lang="ko-KR" altLang="en-US" sz="4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삭제 기능</a:t>
            </a:r>
          </a:p>
        </p:txBody>
      </p:sp>
      <p:pic>
        <p:nvPicPr>
          <p:cNvPr id="6146" name="그림 1">
            <a:extLst>
              <a:ext uri="{FF2B5EF4-FFF2-40B4-BE49-F238E27FC236}">
                <a16:creationId xmlns:a16="http://schemas.microsoft.com/office/drawing/2014/main" id="{667FF1D5-DD11-4120-B708-6EA768649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85" y="1545328"/>
            <a:ext cx="5407025" cy="578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9A09A8B-6A94-45C9-BDFA-9BBD1A5232F6}"/>
              </a:ext>
            </a:extLst>
          </p:cNvPr>
          <p:cNvSpPr/>
          <p:nvPr/>
        </p:nvSpPr>
        <p:spPr>
          <a:xfrm>
            <a:off x="1775791" y="2831135"/>
            <a:ext cx="2239618" cy="6806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4A86B460-B1A9-4F61-8FA5-7D148FB015BB}"/>
              </a:ext>
            </a:extLst>
          </p:cNvPr>
          <p:cNvSpPr/>
          <p:nvPr/>
        </p:nvSpPr>
        <p:spPr>
          <a:xfrm>
            <a:off x="6788235" y="2507800"/>
            <a:ext cx="4820669" cy="2352435"/>
          </a:xfrm>
          <a:prstGeom prst="wedgeRoundRectCallout">
            <a:avLst>
              <a:gd name="adj1" fmla="val -81731"/>
              <a:gd name="adj2" fmla="val -3344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상단의 프로필 아이콘을 누르면 </a:t>
            </a:r>
            <a:endParaRPr lang="en-US" altLang="ko-KR" sz="2000" kern="100" dirty="0">
              <a:solidFill>
                <a:schemeClr val="tx1"/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캠핑장 주인의 마이페이지로 넘어온다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altLang="ko-KR" sz="2000" kern="100" dirty="0">
              <a:solidFill>
                <a:schemeClr val="tx1"/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캠핑장 주인의 캠핑장 이름과 </a:t>
            </a:r>
            <a:endParaRPr lang="en-US" altLang="ko-KR" sz="2000" kern="100" dirty="0">
              <a:solidFill>
                <a:schemeClr val="tx1"/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예약 현황 달력이 보여진다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566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그림 1">
            <a:extLst>
              <a:ext uri="{FF2B5EF4-FFF2-40B4-BE49-F238E27FC236}">
                <a16:creationId xmlns:a16="http://schemas.microsoft.com/office/drawing/2014/main" id="{617A5613-8CE9-4D49-A9CA-D873B2C32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1064180"/>
            <a:ext cx="6096000" cy="440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그림 1">
            <a:extLst>
              <a:ext uri="{FF2B5EF4-FFF2-40B4-BE49-F238E27FC236}">
                <a16:creationId xmlns:a16="http://schemas.microsoft.com/office/drawing/2014/main" id="{7C48694C-BD44-460A-ADFB-A1AB8CC0F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76" y="1064180"/>
            <a:ext cx="6092824" cy="3532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그림 1">
            <a:extLst>
              <a:ext uri="{FF2B5EF4-FFF2-40B4-BE49-F238E27FC236}">
                <a16:creationId xmlns:a16="http://schemas.microsoft.com/office/drawing/2014/main" id="{85FE602B-EA11-4681-A480-E241AE050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826" y="4770853"/>
            <a:ext cx="6099174" cy="49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A4B13558-CF70-486F-98B7-2C6C5FA21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546" y="0"/>
            <a:ext cx="4088907" cy="1064180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캠핑장 정보 관리</a:t>
            </a:r>
          </a:p>
        </p:txBody>
      </p:sp>
    </p:spTree>
    <p:extLst>
      <p:ext uri="{BB962C8B-B14F-4D97-AF65-F5344CB8AC3E}">
        <p14:creationId xmlns:p14="http://schemas.microsoft.com/office/powerpoint/2010/main" val="535555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그림 1">
            <a:extLst>
              <a:ext uri="{FF2B5EF4-FFF2-40B4-BE49-F238E27FC236}">
                <a16:creationId xmlns:a16="http://schemas.microsoft.com/office/drawing/2014/main" id="{ABCD521C-9F02-4B7D-994A-FBB058F4A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38" y="1064180"/>
            <a:ext cx="6246593" cy="5420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2E9D1368-F7C5-4A7E-9F33-4D98DF83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546" y="0"/>
            <a:ext cx="4088907" cy="1064180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캠핑장 객실 정보 관리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4A86B460-B1A9-4F61-8FA5-7D148FB015BB}"/>
              </a:ext>
            </a:extLst>
          </p:cNvPr>
          <p:cNvSpPr/>
          <p:nvPr/>
        </p:nvSpPr>
        <p:spPr>
          <a:xfrm>
            <a:off x="6739003" y="2364820"/>
            <a:ext cx="4922729" cy="1064180"/>
          </a:xfrm>
          <a:prstGeom prst="wedgeRoundRectCallout">
            <a:avLst>
              <a:gd name="adj1" fmla="val -72825"/>
              <a:gd name="adj2" fmla="val 3718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수정하기 버튼을 누르면 </a:t>
            </a:r>
            <a:endParaRPr lang="en-US" altLang="ko-KR" sz="2000" kern="100" dirty="0">
              <a:solidFill>
                <a:schemeClr val="tx1"/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객실 정보 관리 페이지로 넘어간다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3633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A4B13558-CF70-486F-98B7-2C6C5FA21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546" y="0"/>
            <a:ext cx="4088907" cy="1064180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캠핑장 객실 정보 관리</a:t>
            </a:r>
          </a:p>
        </p:txBody>
      </p:sp>
      <p:pic>
        <p:nvPicPr>
          <p:cNvPr id="11266" name="그림 1">
            <a:extLst>
              <a:ext uri="{FF2B5EF4-FFF2-40B4-BE49-F238E27FC236}">
                <a16:creationId xmlns:a16="http://schemas.microsoft.com/office/drawing/2014/main" id="{CEAC1EAF-1C7F-4D3E-8C7C-27742663A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7264"/>
            <a:ext cx="6096000" cy="448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그림 1">
            <a:extLst>
              <a:ext uri="{FF2B5EF4-FFF2-40B4-BE49-F238E27FC236}">
                <a16:creationId xmlns:a16="http://schemas.microsoft.com/office/drawing/2014/main" id="{2766CBC0-527D-41C0-B2B0-05F45E908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87264"/>
            <a:ext cx="6096000" cy="351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그림 1">
            <a:extLst>
              <a:ext uri="{FF2B5EF4-FFF2-40B4-BE49-F238E27FC236}">
                <a16:creationId xmlns:a16="http://schemas.microsoft.com/office/drawing/2014/main" id="{9CF12F7F-6B0D-4305-A61F-4A06F96F8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872458"/>
            <a:ext cx="6096000" cy="4797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8748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1">
            <a:extLst>
              <a:ext uri="{FF2B5EF4-FFF2-40B4-BE49-F238E27FC236}">
                <a16:creationId xmlns:a16="http://schemas.microsoft.com/office/drawing/2014/main" id="{7459ED4C-956F-4CED-B9BE-ADCD2A11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1345"/>
            <a:ext cx="7845144" cy="5401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87B12B63-B0BB-4D1F-A9DD-09A7A287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546" y="0"/>
            <a:ext cx="4088907" cy="1064180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리뷰 관리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4A86B460-B1A9-4F61-8FA5-7D148FB015BB}"/>
              </a:ext>
            </a:extLst>
          </p:cNvPr>
          <p:cNvSpPr/>
          <p:nvPr/>
        </p:nvSpPr>
        <p:spPr>
          <a:xfrm>
            <a:off x="7238810" y="3670852"/>
            <a:ext cx="4595382" cy="1427602"/>
          </a:xfrm>
          <a:prstGeom prst="wedgeRoundRectCallout">
            <a:avLst>
              <a:gd name="adj1" fmla="val -61605"/>
              <a:gd name="adj2" fmla="val 55790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고객이 캠핑장에 등록한 리뷰가 보여진다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아래의 폼에 내용을 작성하고 답글 달기를 누르면 리뷰의 답글이 등록된다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7151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30A88-7AD0-4A3E-9EF8-F5BA5AF2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2-1.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생명주기 모델</a:t>
            </a: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F5718792-71EC-418A-8D32-E1395FCAD275}"/>
              </a:ext>
            </a:extLst>
          </p:cNvPr>
          <p:cNvGrpSpPr>
            <a:grpSpLocks/>
          </p:cNvGrpSpPr>
          <p:nvPr/>
        </p:nvGrpSpPr>
        <p:grpSpPr bwMode="auto">
          <a:xfrm>
            <a:off x="3074511" y="2036977"/>
            <a:ext cx="5256689" cy="2941424"/>
            <a:chOff x="839" y="1452"/>
            <a:chExt cx="4101" cy="2211"/>
          </a:xfrm>
        </p:grpSpPr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843E8045-65A8-4E1D-A510-79AE33FC40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" y="1452"/>
              <a:ext cx="922" cy="3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71842" dir="2700000" algn="ctr" rotWithShape="0">
                <a:srgbClr val="000000">
                  <a:alpha val="74998"/>
                </a:srgbClr>
              </a:outerShdw>
            </a:effectLst>
          </p:spPr>
          <p:txBody>
            <a:bodyPr lIns="0" tIns="0" rIns="0" bIns="0" anchor="ctr"/>
            <a:lstStyle>
              <a:lvl1pPr latinLnBrk="1">
                <a:lnSpc>
                  <a:spcPct val="140000"/>
                </a:lnSpc>
                <a:spcBef>
                  <a:spcPct val="20000"/>
                </a:spcBef>
                <a:buClr>
                  <a:srgbClr val="C40000"/>
                </a:buClr>
                <a:buFont typeface="Wingdings" charset="2"/>
                <a:buChar char="v"/>
                <a:defRPr kumimoji="1" sz="2000">
                  <a:solidFill>
                    <a:schemeClr val="tx1"/>
                  </a:solidFill>
                  <a:latin typeface="HY헤드라인M" charset="0"/>
                  <a:ea typeface="HY헤드라인M" charset="0"/>
                </a:defRPr>
              </a:lvl1pPr>
              <a:lvl2pPr marL="742950" indent="-285750" latinLnBrk="1">
                <a:lnSpc>
                  <a:spcPct val="120000"/>
                </a:lnSpc>
                <a:spcBef>
                  <a:spcPct val="20000"/>
                </a:spcBef>
                <a:buFont typeface="HY헤드라인M" charset="0"/>
                <a:buChar char="-"/>
                <a:defRPr kumimoji="1" sz="1600">
                  <a:solidFill>
                    <a:schemeClr val="tx1"/>
                  </a:solidFill>
                  <a:latin typeface="HY헤드라인M" charset="0"/>
                  <a:ea typeface="HY헤드라인M" charset="0"/>
                </a:defRPr>
              </a:lvl2pPr>
              <a:lvl3pPr marL="1143000" indent="-228600" latinLnBrk="1">
                <a:lnSpc>
                  <a:spcPct val="110000"/>
                </a:lnSpc>
                <a:spcBef>
                  <a:spcPct val="20000"/>
                </a:spcBef>
                <a:buFont typeface="Arial" charset="0"/>
                <a:buChar char="•"/>
                <a:defRPr kumimoji="1" sz="1400">
                  <a:solidFill>
                    <a:schemeClr val="tx1"/>
                  </a:solidFill>
                  <a:latin typeface="Arial" charset="0"/>
                  <a:ea typeface="돋움" charset="-127"/>
                </a:defRPr>
              </a:lvl3pPr>
              <a:lvl4pPr marL="1600200" indent="-228600" latinLnBrk="1">
                <a:lnSpc>
                  <a:spcPct val="120000"/>
                </a:lnSpc>
                <a:spcBef>
                  <a:spcPct val="20000"/>
                </a:spcBef>
                <a:buFont typeface="Wingdings" charset="2"/>
                <a:buChar char="Ø"/>
                <a:defRPr kumimoji="1"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r>
                <a:rPr kumimoji="0" lang="ko-KR" altLang="en-US" sz="1400" b="0">
                  <a:solidFill>
                    <a:srgbClr val="000000"/>
                  </a:solidFill>
                </a:rPr>
                <a:t>요구사항</a:t>
              </a:r>
            </a:p>
            <a:p>
              <a:pPr algn="ctr"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r>
                <a:rPr kumimoji="0" lang="ko-KR" altLang="en-US" sz="1400" b="0">
                  <a:solidFill>
                    <a:srgbClr val="000000"/>
                  </a:solidFill>
                </a:rPr>
                <a:t>분석</a:t>
              </a:r>
            </a:p>
          </p:txBody>
        </p:sp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75B8D552-CB4B-4F6C-B0CE-4229BA158C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4" y="1915"/>
              <a:ext cx="921" cy="3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71842" dir="2700000" algn="ctr" rotWithShape="0">
                <a:srgbClr val="000000">
                  <a:alpha val="74998"/>
                </a:srgbClr>
              </a:outerShdw>
            </a:effectLst>
          </p:spPr>
          <p:txBody>
            <a:bodyPr lIns="0" tIns="0" rIns="0" bIns="0" anchor="ctr"/>
            <a:lstStyle>
              <a:lvl1pPr latinLnBrk="1">
                <a:lnSpc>
                  <a:spcPct val="140000"/>
                </a:lnSpc>
                <a:spcBef>
                  <a:spcPct val="20000"/>
                </a:spcBef>
                <a:buClr>
                  <a:srgbClr val="C40000"/>
                </a:buClr>
                <a:buFont typeface="Wingdings" charset="2"/>
                <a:buChar char="v"/>
                <a:defRPr kumimoji="1" sz="2000">
                  <a:solidFill>
                    <a:schemeClr val="tx1"/>
                  </a:solidFill>
                  <a:latin typeface="HY헤드라인M" charset="0"/>
                  <a:ea typeface="HY헤드라인M" charset="0"/>
                </a:defRPr>
              </a:lvl1pPr>
              <a:lvl2pPr marL="742950" indent="-285750" latinLnBrk="1">
                <a:lnSpc>
                  <a:spcPct val="120000"/>
                </a:lnSpc>
                <a:spcBef>
                  <a:spcPct val="20000"/>
                </a:spcBef>
                <a:buFont typeface="HY헤드라인M" charset="0"/>
                <a:buChar char="-"/>
                <a:defRPr kumimoji="1" sz="1600">
                  <a:solidFill>
                    <a:schemeClr val="tx1"/>
                  </a:solidFill>
                  <a:latin typeface="HY헤드라인M" charset="0"/>
                  <a:ea typeface="HY헤드라인M" charset="0"/>
                </a:defRPr>
              </a:lvl2pPr>
              <a:lvl3pPr marL="1143000" indent="-228600" latinLnBrk="1">
                <a:lnSpc>
                  <a:spcPct val="110000"/>
                </a:lnSpc>
                <a:spcBef>
                  <a:spcPct val="20000"/>
                </a:spcBef>
                <a:buFont typeface="Arial" charset="0"/>
                <a:buChar char="•"/>
                <a:defRPr kumimoji="1" sz="1400">
                  <a:solidFill>
                    <a:schemeClr val="tx1"/>
                  </a:solidFill>
                  <a:latin typeface="Arial" charset="0"/>
                  <a:ea typeface="돋움" charset="-127"/>
                </a:defRPr>
              </a:lvl3pPr>
              <a:lvl4pPr marL="1600200" indent="-228600" latinLnBrk="1">
                <a:lnSpc>
                  <a:spcPct val="120000"/>
                </a:lnSpc>
                <a:spcBef>
                  <a:spcPct val="20000"/>
                </a:spcBef>
                <a:buFont typeface="Wingdings" charset="2"/>
                <a:buChar char="Ø"/>
                <a:defRPr kumimoji="1"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r>
                <a:rPr kumimoji="0" lang="ko-KR" altLang="en-US" sz="1400" b="0">
                  <a:solidFill>
                    <a:srgbClr val="000000"/>
                  </a:solidFill>
                </a:rPr>
                <a:t>설계</a:t>
              </a:r>
            </a:p>
          </p:txBody>
        </p:sp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25BE0E6E-BF24-48D0-B690-A01DDF5BFE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9" y="2382"/>
              <a:ext cx="921" cy="3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71842" dir="2700000" algn="ctr" rotWithShape="0">
                <a:srgbClr val="000000">
                  <a:alpha val="74998"/>
                </a:srgbClr>
              </a:outerShdw>
            </a:effectLst>
          </p:spPr>
          <p:txBody>
            <a:bodyPr lIns="0" tIns="0" rIns="0" bIns="0" anchor="ctr"/>
            <a:lstStyle>
              <a:lvl1pPr latinLnBrk="1">
                <a:lnSpc>
                  <a:spcPct val="140000"/>
                </a:lnSpc>
                <a:spcBef>
                  <a:spcPct val="20000"/>
                </a:spcBef>
                <a:buClr>
                  <a:srgbClr val="C40000"/>
                </a:buClr>
                <a:buFont typeface="Wingdings" charset="2"/>
                <a:buChar char="v"/>
                <a:defRPr kumimoji="1" sz="2000">
                  <a:solidFill>
                    <a:schemeClr val="tx1"/>
                  </a:solidFill>
                  <a:latin typeface="HY헤드라인M" charset="0"/>
                  <a:ea typeface="HY헤드라인M" charset="0"/>
                </a:defRPr>
              </a:lvl1pPr>
              <a:lvl2pPr marL="742950" indent="-285750" latinLnBrk="1">
                <a:lnSpc>
                  <a:spcPct val="120000"/>
                </a:lnSpc>
                <a:spcBef>
                  <a:spcPct val="20000"/>
                </a:spcBef>
                <a:buFont typeface="HY헤드라인M" charset="0"/>
                <a:buChar char="-"/>
                <a:defRPr kumimoji="1" sz="1600">
                  <a:solidFill>
                    <a:schemeClr val="tx1"/>
                  </a:solidFill>
                  <a:latin typeface="HY헤드라인M" charset="0"/>
                  <a:ea typeface="HY헤드라인M" charset="0"/>
                </a:defRPr>
              </a:lvl2pPr>
              <a:lvl3pPr marL="1143000" indent="-228600" latinLnBrk="1">
                <a:lnSpc>
                  <a:spcPct val="110000"/>
                </a:lnSpc>
                <a:spcBef>
                  <a:spcPct val="20000"/>
                </a:spcBef>
                <a:buFont typeface="Arial" charset="0"/>
                <a:buChar char="•"/>
                <a:defRPr kumimoji="1" sz="1400">
                  <a:solidFill>
                    <a:schemeClr val="tx1"/>
                  </a:solidFill>
                  <a:latin typeface="Arial" charset="0"/>
                  <a:ea typeface="돋움" charset="-127"/>
                </a:defRPr>
              </a:lvl3pPr>
              <a:lvl4pPr marL="1600200" indent="-228600" latinLnBrk="1">
                <a:lnSpc>
                  <a:spcPct val="120000"/>
                </a:lnSpc>
                <a:spcBef>
                  <a:spcPct val="20000"/>
                </a:spcBef>
                <a:buFont typeface="Wingdings" charset="2"/>
                <a:buChar char="Ø"/>
                <a:defRPr kumimoji="1"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r>
                <a:rPr kumimoji="0" lang="ko-KR" altLang="en-US" sz="1400" b="0">
                  <a:solidFill>
                    <a:srgbClr val="000000"/>
                  </a:solidFill>
                </a:rPr>
                <a:t>구현</a:t>
              </a: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3E40A636-8B51-40A0-887D-3F3C3ED28E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4" y="2847"/>
              <a:ext cx="921" cy="3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71842" dir="2700000" algn="ctr" rotWithShape="0">
                <a:srgbClr val="000000">
                  <a:alpha val="74998"/>
                </a:srgbClr>
              </a:outerShdw>
            </a:effectLst>
          </p:spPr>
          <p:txBody>
            <a:bodyPr lIns="0" tIns="0" rIns="0" bIns="0" anchor="ctr"/>
            <a:lstStyle>
              <a:lvl1pPr latinLnBrk="1">
                <a:lnSpc>
                  <a:spcPct val="140000"/>
                </a:lnSpc>
                <a:spcBef>
                  <a:spcPct val="20000"/>
                </a:spcBef>
                <a:buClr>
                  <a:srgbClr val="C40000"/>
                </a:buClr>
                <a:buFont typeface="Wingdings" charset="2"/>
                <a:buChar char="v"/>
                <a:defRPr kumimoji="1" sz="2000">
                  <a:solidFill>
                    <a:schemeClr val="tx1"/>
                  </a:solidFill>
                  <a:latin typeface="HY헤드라인M" charset="0"/>
                  <a:ea typeface="HY헤드라인M" charset="0"/>
                </a:defRPr>
              </a:lvl1pPr>
              <a:lvl2pPr marL="742950" indent="-285750" latinLnBrk="1">
                <a:lnSpc>
                  <a:spcPct val="120000"/>
                </a:lnSpc>
                <a:spcBef>
                  <a:spcPct val="20000"/>
                </a:spcBef>
                <a:buFont typeface="HY헤드라인M" charset="0"/>
                <a:buChar char="-"/>
                <a:defRPr kumimoji="1" sz="1600">
                  <a:solidFill>
                    <a:schemeClr val="tx1"/>
                  </a:solidFill>
                  <a:latin typeface="HY헤드라인M" charset="0"/>
                  <a:ea typeface="HY헤드라인M" charset="0"/>
                </a:defRPr>
              </a:lvl2pPr>
              <a:lvl3pPr marL="1143000" indent="-228600" latinLnBrk="1">
                <a:lnSpc>
                  <a:spcPct val="110000"/>
                </a:lnSpc>
                <a:spcBef>
                  <a:spcPct val="20000"/>
                </a:spcBef>
                <a:buFont typeface="Arial" charset="0"/>
                <a:buChar char="•"/>
                <a:defRPr kumimoji="1" sz="1400">
                  <a:solidFill>
                    <a:schemeClr val="tx1"/>
                  </a:solidFill>
                  <a:latin typeface="Arial" charset="0"/>
                  <a:ea typeface="돋움" charset="-127"/>
                </a:defRPr>
              </a:lvl3pPr>
              <a:lvl4pPr marL="1600200" indent="-228600" latinLnBrk="1">
                <a:lnSpc>
                  <a:spcPct val="120000"/>
                </a:lnSpc>
                <a:spcBef>
                  <a:spcPct val="20000"/>
                </a:spcBef>
                <a:buFont typeface="Wingdings" charset="2"/>
                <a:buChar char="Ø"/>
                <a:defRPr kumimoji="1"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r>
                <a:rPr kumimoji="0" lang="ko-KR" altLang="en-US" sz="1400" b="0">
                  <a:solidFill>
                    <a:srgbClr val="000000"/>
                  </a:solidFill>
                </a:rPr>
                <a:t>테스팅</a:t>
              </a: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317338EB-88C8-4031-9884-6A5C121A99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9" y="3311"/>
              <a:ext cx="921" cy="3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71842" dir="2700000" algn="ctr" rotWithShape="0">
                <a:srgbClr val="000000">
                  <a:alpha val="74998"/>
                </a:srgbClr>
              </a:outerShdw>
            </a:effectLst>
          </p:spPr>
          <p:txBody>
            <a:bodyPr lIns="0" tIns="0" rIns="0" bIns="0" anchor="ctr"/>
            <a:lstStyle>
              <a:lvl1pPr latinLnBrk="1">
                <a:lnSpc>
                  <a:spcPct val="140000"/>
                </a:lnSpc>
                <a:spcBef>
                  <a:spcPct val="20000"/>
                </a:spcBef>
                <a:buClr>
                  <a:srgbClr val="C40000"/>
                </a:buClr>
                <a:buFont typeface="Wingdings" charset="2"/>
                <a:buChar char="v"/>
                <a:defRPr kumimoji="1" sz="2000">
                  <a:solidFill>
                    <a:schemeClr val="tx1"/>
                  </a:solidFill>
                  <a:latin typeface="HY헤드라인M" charset="0"/>
                  <a:ea typeface="HY헤드라인M" charset="0"/>
                </a:defRPr>
              </a:lvl1pPr>
              <a:lvl2pPr marL="742950" indent="-285750" latinLnBrk="1">
                <a:lnSpc>
                  <a:spcPct val="120000"/>
                </a:lnSpc>
                <a:spcBef>
                  <a:spcPct val="20000"/>
                </a:spcBef>
                <a:buFont typeface="HY헤드라인M" charset="0"/>
                <a:buChar char="-"/>
                <a:defRPr kumimoji="1" sz="1600">
                  <a:solidFill>
                    <a:schemeClr val="tx1"/>
                  </a:solidFill>
                  <a:latin typeface="HY헤드라인M" charset="0"/>
                  <a:ea typeface="HY헤드라인M" charset="0"/>
                </a:defRPr>
              </a:lvl2pPr>
              <a:lvl3pPr marL="1143000" indent="-228600" latinLnBrk="1">
                <a:lnSpc>
                  <a:spcPct val="110000"/>
                </a:lnSpc>
                <a:spcBef>
                  <a:spcPct val="20000"/>
                </a:spcBef>
                <a:buFont typeface="Arial" charset="0"/>
                <a:buChar char="•"/>
                <a:defRPr kumimoji="1" sz="1400">
                  <a:solidFill>
                    <a:schemeClr val="tx1"/>
                  </a:solidFill>
                  <a:latin typeface="Arial" charset="0"/>
                  <a:ea typeface="돋움" charset="-127"/>
                </a:defRPr>
              </a:lvl3pPr>
              <a:lvl4pPr marL="1600200" indent="-228600" latinLnBrk="1">
                <a:lnSpc>
                  <a:spcPct val="120000"/>
                </a:lnSpc>
                <a:spcBef>
                  <a:spcPct val="20000"/>
                </a:spcBef>
                <a:buFont typeface="Wingdings" charset="2"/>
                <a:buChar char="Ø"/>
                <a:defRPr kumimoji="1" sz="1200">
                  <a:solidFill>
                    <a:schemeClr val="tx1"/>
                  </a:solidFill>
                  <a:latin typeface="Arial" charset="0"/>
                  <a:ea typeface="굴림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kumimoji="1" sz="1600">
                  <a:solidFill>
                    <a:schemeClr val="tx1"/>
                  </a:solidFill>
                  <a:latin typeface="Verdana" charset="0"/>
                  <a:ea typeface="굴림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r>
                <a:rPr kumimoji="0" lang="ko-KR" altLang="en-US" sz="1400" b="0">
                  <a:solidFill>
                    <a:srgbClr val="000000"/>
                  </a:solidFill>
                </a:rPr>
                <a:t>유지보수</a:t>
              </a:r>
            </a:p>
          </p:txBody>
        </p:sp>
        <p:cxnSp>
          <p:nvCxnSpPr>
            <p:cNvPr id="10" name="AutoShape 10">
              <a:extLst>
                <a:ext uri="{FF2B5EF4-FFF2-40B4-BE49-F238E27FC236}">
                  <a16:creationId xmlns:a16="http://schemas.microsoft.com/office/drawing/2014/main" id="{36A88C3C-1B21-4CBC-9540-E628B51741D6}"/>
                </a:ext>
              </a:extLst>
            </p:cNvPr>
            <p:cNvCxnSpPr>
              <a:cxnSpLocks noChangeShapeType="1"/>
              <a:stCxn id="5" idx="3"/>
              <a:endCxn id="6" idx="0"/>
            </p:cNvCxnSpPr>
            <p:nvPr/>
          </p:nvCxnSpPr>
          <p:spPr bwMode="auto">
            <a:xfrm>
              <a:off x="1761" y="1628"/>
              <a:ext cx="334" cy="287"/>
            </a:xfrm>
            <a:prstGeom prst="bentConnector2">
              <a:avLst/>
            </a:prstGeom>
            <a:noFill/>
            <a:ln w="38100">
              <a:solidFill>
                <a:schemeClr val="bg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11">
              <a:extLst>
                <a:ext uri="{FF2B5EF4-FFF2-40B4-BE49-F238E27FC236}">
                  <a16:creationId xmlns:a16="http://schemas.microsoft.com/office/drawing/2014/main" id="{4504FD32-51FC-4576-B4BE-5751EF97D11F}"/>
                </a:ext>
              </a:extLst>
            </p:cNvPr>
            <p:cNvCxnSpPr>
              <a:cxnSpLocks noChangeShapeType="1"/>
              <a:stCxn id="6" idx="3"/>
              <a:endCxn id="7" idx="0"/>
            </p:cNvCxnSpPr>
            <p:nvPr/>
          </p:nvCxnSpPr>
          <p:spPr bwMode="auto">
            <a:xfrm>
              <a:off x="2555" y="2092"/>
              <a:ext cx="335" cy="290"/>
            </a:xfrm>
            <a:prstGeom prst="bentConnector2">
              <a:avLst/>
            </a:prstGeom>
            <a:noFill/>
            <a:ln w="38100">
              <a:solidFill>
                <a:schemeClr val="bg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2" name="AutoShape 12">
              <a:extLst>
                <a:ext uri="{FF2B5EF4-FFF2-40B4-BE49-F238E27FC236}">
                  <a16:creationId xmlns:a16="http://schemas.microsoft.com/office/drawing/2014/main" id="{E353741F-DC25-498D-BF0A-451E81BA91F0}"/>
                </a:ext>
              </a:extLst>
            </p:cNvPr>
            <p:cNvCxnSpPr>
              <a:cxnSpLocks noChangeShapeType="1"/>
              <a:stCxn id="7" idx="3"/>
              <a:endCxn id="8" idx="0"/>
            </p:cNvCxnSpPr>
            <p:nvPr/>
          </p:nvCxnSpPr>
          <p:spPr bwMode="auto">
            <a:xfrm>
              <a:off x="3350" y="2557"/>
              <a:ext cx="335" cy="290"/>
            </a:xfrm>
            <a:prstGeom prst="bentConnector2">
              <a:avLst/>
            </a:prstGeom>
            <a:noFill/>
            <a:ln w="38100">
              <a:solidFill>
                <a:schemeClr val="bg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13">
              <a:extLst>
                <a:ext uri="{FF2B5EF4-FFF2-40B4-BE49-F238E27FC236}">
                  <a16:creationId xmlns:a16="http://schemas.microsoft.com/office/drawing/2014/main" id="{FF8823EC-EA37-4BA4-8287-D3E5B857A8CF}"/>
                </a:ext>
              </a:extLst>
            </p:cNvPr>
            <p:cNvCxnSpPr>
              <a:cxnSpLocks noChangeShapeType="1"/>
              <a:stCxn id="8" idx="3"/>
              <a:endCxn id="9" idx="0"/>
            </p:cNvCxnSpPr>
            <p:nvPr/>
          </p:nvCxnSpPr>
          <p:spPr bwMode="auto">
            <a:xfrm>
              <a:off x="4145" y="3023"/>
              <a:ext cx="335" cy="288"/>
            </a:xfrm>
            <a:prstGeom prst="bentConnector2">
              <a:avLst/>
            </a:prstGeom>
            <a:noFill/>
            <a:ln w="38100">
              <a:solidFill>
                <a:schemeClr val="bg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4" name="AutoShape 14">
              <a:extLst>
                <a:ext uri="{FF2B5EF4-FFF2-40B4-BE49-F238E27FC236}">
                  <a16:creationId xmlns:a16="http://schemas.microsoft.com/office/drawing/2014/main" id="{51BBAD87-50DE-4298-AD0A-3C067AA730E4}"/>
                </a:ext>
              </a:extLst>
            </p:cNvPr>
            <p:cNvCxnSpPr>
              <a:cxnSpLocks noChangeShapeType="1"/>
              <a:stCxn id="9" idx="2"/>
              <a:endCxn id="5" idx="2"/>
            </p:cNvCxnSpPr>
            <p:nvPr/>
          </p:nvCxnSpPr>
          <p:spPr bwMode="auto">
            <a:xfrm rot="16200000" flipV="1">
              <a:off x="1961" y="1144"/>
              <a:ext cx="1859" cy="3179"/>
            </a:xfrm>
            <a:prstGeom prst="bentConnector3">
              <a:avLst>
                <a:gd name="adj1" fmla="val -6486"/>
              </a:avLst>
            </a:prstGeom>
            <a:noFill/>
            <a:ln w="38100">
              <a:solidFill>
                <a:schemeClr val="bg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15">
              <a:extLst>
                <a:ext uri="{FF2B5EF4-FFF2-40B4-BE49-F238E27FC236}">
                  <a16:creationId xmlns:a16="http://schemas.microsoft.com/office/drawing/2014/main" id="{4CF0DFB9-CA9B-499C-985C-F87606E9E63A}"/>
                </a:ext>
              </a:extLst>
            </p:cNvPr>
            <p:cNvCxnSpPr>
              <a:cxnSpLocks noChangeShapeType="1"/>
              <a:stCxn id="9" idx="2"/>
              <a:endCxn id="6" idx="2"/>
            </p:cNvCxnSpPr>
            <p:nvPr/>
          </p:nvCxnSpPr>
          <p:spPr bwMode="auto">
            <a:xfrm rot="16200000" flipV="1">
              <a:off x="2590" y="1773"/>
              <a:ext cx="1395" cy="2385"/>
            </a:xfrm>
            <a:prstGeom prst="bentConnector3">
              <a:avLst>
                <a:gd name="adj1" fmla="val -8644"/>
              </a:avLst>
            </a:prstGeom>
            <a:noFill/>
            <a:ln w="38100">
              <a:solidFill>
                <a:schemeClr val="bg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6" name="AutoShape 16">
              <a:extLst>
                <a:ext uri="{FF2B5EF4-FFF2-40B4-BE49-F238E27FC236}">
                  <a16:creationId xmlns:a16="http://schemas.microsoft.com/office/drawing/2014/main" id="{6F47979A-1CF2-4E4A-8BCA-C3A36820D940}"/>
                </a:ext>
              </a:extLst>
            </p:cNvPr>
            <p:cNvCxnSpPr>
              <a:cxnSpLocks noChangeShapeType="1"/>
              <a:stCxn id="9" idx="2"/>
              <a:endCxn id="7" idx="2"/>
            </p:cNvCxnSpPr>
            <p:nvPr/>
          </p:nvCxnSpPr>
          <p:spPr bwMode="auto">
            <a:xfrm rot="16200000" flipV="1">
              <a:off x="3220" y="2403"/>
              <a:ext cx="930" cy="1590"/>
            </a:xfrm>
            <a:prstGeom prst="bentConnector3">
              <a:avLst>
                <a:gd name="adj1" fmla="val -12963"/>
              </a:avLst>
            </a:prstGeom>
            <a:noFill/>
            <a:ln w="38100">
              <a:solidFill>
                <a:schemeClr val="bg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7">
              <a:extLst>
                <a:ext uri="{FF2B5EF4-FFF2-40B4-BE49-F238E27FC236}">
                  <a16:creationId xmlns:a16="http://schemas.microsoft.com/office/drawing/2014/main" id="{DF47630C-4721-43BD-A6A1-BBE371F8238B}"/>
                </a:ext>
              </a:extLst>
            </p:cNvPr>
            <p:cNvCxnSpPr>
              <a:cxnSpLocks noChangeShapeType="1"/>
              <a:stCxn id="9" idx="2"/>
              <a:endCxn id="8" idx="2"/>
            </p:cNvCxnSpPr>
            <p:nvPr/>
          </p:nvCxnSpPr>
          <p:spPr bwMode="auto">
            <a:xfrm rot="16200000" flipV="1">
              <a:off x="3851" y="3034"/>
              <a:ext cx="464" cy="795"/>
            </a:xfrm>
            <a:prstGeom prst="bentConnector3">
              <a:avLst>
                <a:gd name="adj1" fmla="val -25991"/>
              </a:avLst>
            </a:prstGeom>
            <a:noFill/>
            <a:ln w="38100">
              <a:solidFill>
                <a:schemeClr val="bg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077B980-61A6-44A1-A7F3-2CF9E45B5418}"/>
              </a:ext>
            </a:extLst>
          </p:cNvPr>
          <p:cNvSpPr txBox="1"/>
          <p:nvPr/>
        </p:nvSpPr>
        <p:spPr>
          <a:xfrm>
            <a:off x="1430866" y="5314637"/>
            <a:ext cx="88408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장점	</a:t>
            </a:r>
          </a:p>
          <a:p>
            <a:pPr lvl="1" eaLnBrk="1" hangingPunct="1">
              <a:buFont typeface="HY헤드라인M" charset="0"/>
              <a:buChar char="-"/>
              <a:defRPr/>
            </a:pPr>
            <a:r>
              <a:rPr lang="ko-KR" altLang="en-US" dirty="0"/>
              <a:t>각 단계별로 정형화된 접근 방법 가능</a:t>
            </a:r>
          </a:p>
          <a:p>
            <a:pPr lvl="1" eaLnBrk="1" hangingPunct="1">
              <a:buFont typeface="HY헤드라인M" charset="0"/>
              <a:buChar char="-"/>
              <a:defRPr/>
            </a:pPr>
            <a:r>
              <a:rPr lang="ko-KR" altLang="en-US" dirty="0"/>
              <a:t>체계적인 문서화가 가능하여 프로젝트 진행을 명확하게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926135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9F001A-2E31-42FB-A697-7FAD54D6E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47" y="973272"/>
            <a:ext cx="8684688" cy="55056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7CAAD61-DDA9-46A9-AC79-35E32049A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2-2. WBS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641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F0CD64-139E-4B94-B3DD-D431265C8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6" y="1182860"/>
            <a:ext cx="7344808" cy="5675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B085E5-0CCD-446C-9B0C-FEDCC67C1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54" y="2079452"/>
            <a:ext cx="11462091" cy="28970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7CAAD61-DDA9-46A9-AC79-35E32049A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2-3. Pert / Gantt Chart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78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7A62D-DC45-4F4D-A003-EE4BD5EC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3.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역할분담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E79853F-37AE-431E-9457-BD7007AA8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381800"/>
              </p:ext>
            </p:extLst>
          </p:nvPr>
        </p:nvGraphicFramePr>
        <p:xfrm>
          <a:off x="977924" y="1690688"/>
          <a:ext cx="7786672" cy="230806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700832">
                  <a:extLst>
                    <a:ext uri="{9D8B030D-6E8A-4147-A177-3AD203B41FA5}">
                      <a16:colId xmlns:a16="http://schemas.microsoft.com/office/drawing/2014/main" val="2166564032"/>
                    </a:ext>
                  </a:extLst>
                </a:gridCol>
                <a:gridCol w="2550160">
                  <a:extLst>
                    <a:ext uri="{9D8B030D-6E8A-4147-A177-3AD203B41FA5}">
                      <a16:colId xmlns:a16="http://schemas.microsoft.com/office/drawing/2014/main" val="1631723792"/>
                    </a:ext>
                  </a:extLst>
                </a:gridCol>
                <a:gridCol w="3535680">
                  <a:extLst>
                    <a:ext uri="{9D8B030D-6E8A-4147-A177-3AD203B41FA5}">
                      <a16:colId xmlns:a16="http://schemas.microsoft.com/office/drawing/2014/main" val="3078072461"/>
                    </a:ext>
                  </a:extLst>
                </a:gridCol>
              </a:tblGrid>
              <a:tr h="384678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팀원</a:t>
                      </a:r>
                      <a:endParaRPr lang="ko-KR" sz="1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역할</a:t>
                      </a:r>
                      <a:endParaRPr lang="ko-KR" sz="1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책임</a:t>
                      </a:r>
                      <a:endParaRPr lang="ko-KR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625961"/>
                  </a:ext>
                </a:extLst>
              </a:tr>
              <a:tr h="384678"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박채린</a:t>
                      </a:r>
                      <a:endParaRPr lang="ko-KR" sz="1800" b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PM/</a:t>
                      </a:r>
                      <a:r>
                        <a:rPr lang="ko-KR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서브개발자</a:t>
                      </a:r>
                      <a:endParaRPr lang="ko-KR" sz="1800" b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프로젝트 총괄</a:t>
                      </a:r>
                      <a:r>
                        <a:rPr lang="en-US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ko-KR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서브 개발</a:t>
                      </a:r>
                      <a:endParaRPr lang="ko-KR" sz="1800" b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986805"/>
                  </a:ext>
                </a:extLst>
              </a:tr>
              <a:tr h="384678"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김예은</a:t>
                      </a:r>
                      <a:endParaRPr lang="ko-KR" sz="1800" b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메인개발자</a:t>
                      </a:r>
                      <a:endParaRPr lang="ko-KR" sz="1800" b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b="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백엔드</a:t>
                      </a:r>
                      <a:r>
                        <a:rPr lang="ko-KR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개발</a:t>
                      </a:r>
                      <a:r>
                        <a:rPr lang="en-US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DB</a:t>
                      </a:r>
                      <a:r>
                        <a:rPr lang="ko-KR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구축</a:t>
                      </a:r>
                      <a:endParaRPr lang="ko-KR" sz="18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727858"/>
                  </a:ext>
                </a:extLst>
              </a:tr>
              <a:tr h="384678"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정주영</a:t>
                      </a:r>
                      <a:endParaRPr lang="ko-KR" sz="1800" b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b="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메인개발자</a:t>
                      </a:r>
                      <a:endParaRPr lang="ko-KR" sz="18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b="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프론트엔드</a:t>
                      </a:r>
                      <a:r>
                        <a:rPr lang="ko-KR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개발</a:t>
                      </a:r>
                      <a:endParaRPr lang="ko-KR" sz="18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64889"/>
                  </a:ext>
                </a:extLst>
              </a:tr>
              <a:tr h="384678"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노희현</a:t>
                      </a:r>
                      <a:endParaRPr lang="ko-KR" sz="1800" b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서브개발자</a:t>
                      </a:r>
                      <a:r>
                        <a:rPr lang="en-US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ko-KR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문서화</a:t>
                      </a:r>
                      <a:endParaRPr lang="ko-KR" sz="1800" b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문서작업</a:t>
                      </a:r>
                      <a:r>
                        <a:rPr lang="en-US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ko-KR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서브 개발</a:t>
                      </a:r>
                      <a:endParaRPr lang="ko-KR" sz="18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89069"/>
                  </a:ext>
                </a:extLst>
              </a:tr>
              <a:tr h="384678"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김경은</a:t>
                      </a:r>
                      <a:endParaRPr lang="ko-KR" sz="18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서브개발자</a:t>
                      </a:r>
                      <a:r>
                        <a:rPr lang="en-US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ko-KR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문서화</a:t>
                      </a:r>
                      <a:endParaRPr lang="ko-KR" sz="1800" b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문서작업</a:t>
                      </a:r>
                      <a:r>
                        <a:rPr lang="en-US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ko-KR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서브 개발</a:t>
                      </a:r>
                      <a:endParaRPr lang="ko-KR" sz="18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7609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F6F2F8B-724D-4143-8F90-25F987DB1E2F}"/>
              </a:ext>
            </a:extLst>
          </p:cNvPr>
          <p:cNvSpPr txBox="1"/>
          <p:nvPr/>
        </p:nvSpPr>
        <p:spPr>
          <a:xfrm>
            <a:off x="863252" y="4222573"/>
            <a:ext cx="885500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1">
              <a:buFont typeface="Arial" panose="020B0604020202020204" pitchFamily="34" charset="0"/>
              <a:buChar char="•"/>
            </a:pPr>
            <a:r>
              <a:rPr lang="ko-KR" altLang="en-US" sz="2000" kern="1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프로젝트에 적용할 도구</a:t>
            </a:r>
            <a:endParaRPr lang="en-US" altLang="ko-KR" sz="2000" kern="100" dirty="0">
              <a:effectLst/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kern="100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-</a:t>
            </a:r>
            <a:r>
              <a:rPr lang="ko-KR" altLang="en-US" kern="100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카카오톡을 이용해 팀원 간의 전반적인 의사소통이 및 자료전달이 이루어진다</a:t>
            </a:r>
            <a:r>
              <a:rPr lang="en-US" altLang="ko-KR" kern="100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altLang="ko-KR" kern="100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-Google meet</a:t>
            </a:r>
            <a:r>
              <a:rPr lang="ko-KR" altLang="en-US" kern="100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를 이용해 팀원 간의 </a:t>
            </a:r>
            <a:r>
              <a:rPr lang="ko-KR" altLang="en-US" kern="100" dirty="0" err="1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비대면</a:t>
            </a:r>
            <a:r>
              <a:rPr lang="ko-KR" altLang="en-US" kern="100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 회의가 진행된다</a:t>
            </a:r>
            <a:r>
              <a:rPr lang="en-US" altLang="ko-KR" kern="100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ko-KR" kern="100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-Notion</a:t>
            </a:r>
            <a:r>
              <a:rPr lang="ko-KR" altLang="en-US" kern="100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을 통해 프로젝트 일정을 공유하고 진행 상황을 확인한다</a:t>
            </a:r>
            <a:r>
              <a:rPr lang="en-US" altLang="ko-KR" kern="100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ko-KR" kern="100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-</a:t>
            </a:r>
            <a:r>
              <a:rPr lang="en-US" altLang="ko-KR" kern="100" dirty="0" err="1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Github</a:t>
            </a:r>
            <a:r>
              <a:rPr lang="ko-KR" altLang="en-US" kern="100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을 이용해 소스코드를 비롯한 각종 자료들을 공유한다</a:t>
            </a:r>
            <a:r>
              <a:rPr lang="en-US" altLang="ko-KR" kern="100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ko-KR" kern="100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-HTML, CSS, </a:t>
            </a:r>
            <a:r>
              <a:rPr lang="en-US" altLang="ko-KR" kern="100" dirty="0" err="1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Javascript</a:t>
            </a:r>
            <a:r>
              <a:rPr lang="ko-KR" altLang="en-US" kern="100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를 통해 소프트웨어의 개발을 진행한다</a:t>
            </a:r>
            <a:r>
              <a:rPr lang="en-US" altLang="ko-KR" kern="100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ko-KR" kern="100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-MySQL</a:t>
            </a:r>
            <a:r>
              <a:rPr lang="ko-KR" altLang="en-US" kern="100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을 이용해 데이터베이스를 관리한다</a:t>
            </a:r>
            <a:r>
              <a:rPr lang="en-US" altLang="ko-KR" kern="100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ko-KR" kern="100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-Star UML</a:t>
            </a:r>
            <a:r>
              <a:rPr lang="ko-KR" altLang="en-US" kern="100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을 이용해 다이어그램을 편집한다</a:t>
            </a:r>
            <a:r>
              <a:rPr lang="en-US" altLang="ko-KR" kern="100" dirty="0"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81583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00B1345-B82E-4554-BD0F-61189FA6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569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이상 팀 </a:t>
            </a:r>
            <a:r>
              <a:rPr lang="ko-KR" altLang="en-US" sz="2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얼레벌레의</a:t>
            </a:r>
            <a:r>
              <a: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프로젝트 발표를 마칩니다</a:t>
            </a:r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r>
              <a:rPr lang="en-US" altLang="ko-KR" sz="2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/>
            </a:r>
            <a:br>
              <a:rPr lang="en-US" altLang="ko-KR" sz="2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</a:br>
            <a:r>
              <a:rPr lang="en-US" altLang="ko-KR" sz="2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/>
            </a:r>
            <a:br>
              <a:rPr lang="en-US" altLang="ko-KR" sz="2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</a:br>
            <a:r>
              <a:rPr lang="ko-KR" altLang="en-US" sz="49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감사합니다</a:t>
            </a:r>
            <a:r>
              <a:rPr lang="en-US" altLang="ko-KR" sz="49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670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4DC6C-F2C2-47A0-8255-90DD09FA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1-1.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5F3715-4F91-4E67-8CDD-4A99E62E4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</a:t>
            </a:r>
            <a:r>
              <a:rPr lang="ko-KR" altLang="en-US" sz="32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캠핑장 예약 관리 프로그램</a:t>
            </a:r>
            <a:endParaRPr lang="en-US" altLang="ko-KR" sz="32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캠핑장 예약 관리 프로그램은 회원가입 시 사용자를 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캠핑장 주인과 고객으로 나눠 </a:t>
            </a:r>
            <a:r>
              <a:rPr lang="ko-KR" altLang="en-US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가입받는다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  <a:p>
            <a:pPr marL="0" indent="0">
              <a:buNone/>
            </a:pPr>
            <a:endParaRPr lang="en-US" altLang="ko-KR" sz="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주인은 캠핑장 정보를 업로드하고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고객으로부터 요청된 예약을 관리할 수 있다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</a:p>
          <a:p>
            <a:pPr marL="0" indent="0">
              <a:buNone/>
            </a:pPr>
            <a:endParaRPr lang="en-US" altLang="ko-KR" sz="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고객은 캠핑장 정보를 조회하고 예약 요청을 할 수 있다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.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32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40CD0-9B23-4502-9DAC-F90C18FD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1-2. </a:t>
            </a:r>
            <a:r>
              <a:rPr lang="ko-KR" altLang="en-US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액터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정의</a:t>
            </a:r>
          </a:p>
        </p:txBody>
      </p:sp>
      <p:pic>
        <p:nvPicPr>
          <p:cNvPr id="4" name="그림 1">
            <a:extLst>
              <a:ext uri="{FF2B5EF4-FFF2-40B4-BE49-F238E27FC236}">
                <a16:creationId xmlns:a16="http://schemas.microsoft.com/office/drawing/2014/main" id="{305AD6FA-D45A-49B3-94A3-B7A9319B6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90688"/>
            <a:ext cx="5785094" cy="2383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5E74A6-7477-4AEC-AFC0-CDBA5BE65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85419"/>
              </p:ext>
            </p:extLst>
          </p:nvPr>
        </p:nvGraphicFramePr>
        <p:xfrm>
          <a:off x="5752378" y="2894497"/>
          <a:ext cx="6063702" cy="348062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081720">
                  <a:extLst>
                    <a:ext uri="{9D8B030D-6E8A-4147-A177-3AD203B41FA5}">
                      <a16:colId xmlns:a16="http://schemas.microsoft.com/office/drawing/2014/main" val="3832727896"/>
                    </a:ext>
                  </a:extLst>
                </a:gridCol>
                <a:gridCol w="3981982">
                  <a:extLst>
                    <a:ext uri="{9D8B030D-6E8A-4147-A177-3AD203B41FA5}">
                      <a16:colId xmlns:a16="http://schemas.microsoft.com/office/drawing/2014/main" val="935577199"/>
                    </a:ext>
                  </a:extLst>
                </a:gridCol>
              </a:tblGrid>
              <a:tr h="870157">
                <a:tc>
                  <a:txBody>
                    <a:bodyPr/>
                    <a:lstStyle/>
                    <a:p>
                      <a:pPr algn="l" latinLnBrk="1"/>
                      <a:r>
                        <a:rPr lang="ko-KR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캠핑장 정보</a:t>
                      </a:r>
                      <a:r>
                        <a:rPr lang="en-US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 DB</a:t>
                      </a:r>
                      <a:endParaRPr lang="ko-KR" sz="1800" b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pleSDGothicNeoL00" panose="02000503000000000000" pitchFamily="2" charset="-127"/>
                        <a:ea typeface="AppleSDGothicNeoL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캠핑장과 관련된 정보를 저장하는 </a:t>
                      </a:r>
                      <a:r>
                        <a:rPr lang="en-US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DB</a:t>
                      </a:r>
                      <a:endParaRPr lang="ko-KR" sz="18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pleSDGothicNeoL00" panose="02000503000000000000" pitchFamily="2" charset="-127"/>
                        <a:ea typeface="AppleSDGothicNeoL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909020"/>
                  </a:ext>
                </a:extLst>
              </a:tr>
              <a:tr h="435079">
                <a:tc>
                  <a:txBody>
                    <a:bodyPr/>
                    <a:lstStyle/>
                    <a:p>
                      <a:pPr algn="l" latinLnBrk="1"/>
                      <a:r>
                        <a:rPr lang="ko-KR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지도</a:t>
                      </a:r>
                      <a:r>
                        <a:rPr lang="en-US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 API</a:t>
                      </a:r>
                      <a:endParaRPr lang="ko-KR" sz="1800" b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pleSDGothicNeoL00" panose="02000503000000000000" pitchFamily="2" charset="-127"/>
                        <a:ea typeface="AppleSDGothicNeoL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캠핑장의 위치 정보를 제공하는 </a:t>
                      </a:r>
                      <a:r>
                        <a:rPr lang="en-US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API</a:t>
                      </a:r>
                      <a:endParaRPr lang="ko-KR" sz="18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pleSDGothicNeoL00" panose="02000503000000000000" pitchFamily="2" charset="-127"/>
                        <a:ea typeface="AppleSDGothicNeoL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841014"/>
                  </a:ext>
                </a:extLst>
              </a:tr>
              <a:tr h="435079">
                <a:tc>
                  <a:txBody>
                    <a:bodyPr/>
                    <a:lstStyle/>
                    <a:p>
                      <a:pPr algn="l" latinLnBrk="1"/>
                      <a:r>
                        <a:rPr lang="ko-KR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예약 정보</a:t>
                      </a:r>
                      <a:r>
                        <a:rPr lang="en-US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 DB</a:t>
                      </a:r>
                      <a:endParaRPr lang="ko-KR" sz="1800" b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pleSDGothicNeoL00" panose="02000503000000000000" pitchFamily="2" charset="-127"/>
                        <a:ea typeface="AppleSDGothicNeoL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캠핑장의 예약 정보를 저장하는 </a:t>
                      </a:r>
                      <a:r>
                        <a:rPr lang="en-US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DB</a:t>
                      </a:r>
                      <a:endParaRPr lang="ko-KR" sz="18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pleSDGothicNeoL00" panose="02000503000000000000" pitchFamily="2" charset="-127"/>
                        <a:ea typeface="AppleSDGothicNeoL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839357"/>
                  </a:ext>
                </a:extLst>
              </a:tr>
              <a:tr h="870157">
                <a:tc>
                  <a:txBody>
                    <a:bodyPr/>
                    <a:lstStyle/>
                    <a:p>
                      <a:pPr algn="l" latinLnBrk="1"/>
                      <a:r>
                        <a:rPr lang="ko-KR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회원</a:t>
                      </a:r>
                      <a:r>
                        <a:rPr lang="en-US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 DB</a:t>
                      </a:r>
                      <a:endParaRPr lang="ko-KR" sz="1800" b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pleSDGothicNeoL00" panose="02000503000000000000" pitchFamily="2" charset="-127"/>
                        <a:ea typeface="AppleSDGothicNeoL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회원의 개인정보</a:t>
                      </a:r>
                      <a:r>
                        <a:rPr lang="en-US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, </a:t>
                      </a:r>
                      <a:r>
                        <a:rPr lang="ko-KR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예약정보를 저장하는 </a:t>
                      </a:r>
                      <a:r>
                        <a:rPr lang="en-US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DB</a:t>
                      </a:r>
                      <a:endParaRPr lang="ko-KR" sz="18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pleSDGothicNeoL00" panose="02000503000000000000" pitchFamily="2" charset="-127"/>
                        <a:ea typeface="AppleSDGothicNeoL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361600"/>
                  </a:ext>
                </a:extLst>
              </a:tr>
              <a:tr h="870157">
                <a:tc>
                  <a:txBody>
                    <a:bodyPr/>
                    <a:lstStyle/>
                    <a:p>
                      <a:pPr algn="l" latinLnBrk="1"/>
                      <a:r>
                        <a:rPr lang="ko-KR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후기 정보 </a:t>
                      </a:r>
                      <a:r>
                        <a:rPr lang="en-US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DB</a:t>
                      </a:r>
                      <a:endParaRPr lang="ko-KR" sz="1800" b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pleSDGothicNeoL00" panose="02000503000000000000" pitchFamily="2" charset="-127"/>
                        <a:ea typeface="AppleSDGothicNeoL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회원의 캠핑장 이용 후기를 저장하는 </a:t>
                      </a:r>
                      <a:r>
                        <a:rPr lang="en-US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DB</a:t>
                      </a:r>
                      <a:endParaRPr lang="ko-KR" sz="18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pleSDGothicNeoL00" panose="02000503000000000000" pitchFamily="2" charset="-127"/>
                        <a:ea typeface="AppleSDGothicNeoL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7906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EB1089A-06F6-4CA7-80C4-72C54FD16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940921"/>
              </p:ext>
            </p:extLst>
          </p:nvPr>
        </p:nvGraphicFramePr>
        <p:xfrm>
          <a:off x="381000" y="4248512"/>
          <a:ext cx="5244675" cy="212661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437323">
                  <a:extLst>
                    <a:ext uri="{9D8B030D-6E8A-4147-A177-3AD203B41FA5}">
                      <a16:colId xmlns:a16="http://schemas.microsoft.com/office/drawing/2014/main" val="3250189673"/>
                    </a:ext>
                  </a:extLst>
                </a:gridCol>
                <a:gridCol w="3807352">
                  <a:extLst>
                    <a:ext uri="{9D8B030D-6E8A-4147-A177-3AD203B41FA5}">
                      <a16:colId xmlns:a16="http://schemas.microsoft.com/office/drawing/2014/main" val="1004753844"/>
                    </a:ext>
                  </a:extLst>
                </a:gridCol>
              </a:tblGrid>
              <a:tr h="482372">
                <a:tc>
                  <a:txBody>
                    <a:bodyPr/>
                    <a:lstStyle/>
                    <a:p>
                      <a:pPr algn="l" latinLnBrk="1"/>
                      <a:r>
                        <a:rPr lang="ko-KR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사용자</a:t>
                      </a:r>
                      <a:endParaRPr lang="ko-KR" sz="18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pleSDGothicNeoL00" panose="02000503000000000000" pitchFamily="2" charset="-127"/>
                        <a:ea typeface="AppleSDGothicNeoL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캠핑장 정보 열람이 가능한 사용자</a:t>
                      </a:r>
                      <a:endParaRPr lang="ko-KR" sz="18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pleSDGothicNeoL00" panose="02000503000000000000" pitchFamily="2" charset="-127"/>
                        <a:ea typeface="AppleSDGothicNeoL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85624"/>
                  </a:ext>
                </a:extLst>
              </a:tr>
              <a:tr h="679498">
                <a:tc>
                  <a:txBody>
                    <a:bodyPr/>
                    <a:lstStyle/>
                    <a:p>
                      <a:pPr algn="l" latinLnBrk="1"/>
                      <a:r>
                        <a:rPr lang="ko-KR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캠핑장 주인</a:t>
                      </a:r>
                      <a:endParaRPr lang="ko-KR" sz="1800" b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pleSDGothicNeoL00" panose="02000503000000000000" pitchFamily="2" charset="-127"/>
                        <a:ea typeface="AppleSDGothicNeoL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캠핑장 관리 프로그램에서 캠핑장 정보 관리가 가능한 사용자</a:t>
                      </a:r>
                      <a:endParaRPr lang="ko-KR" sz="18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pleSDGothicNeoL00" panose="02000503000000000000" pitchFamily="2" charset="-127"/>
                        <a:ea typeface="AppleSDGothicNeoL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912022"/>
                  </a:ext>
                </a:extLst>
              </a:tr>
              <a:tr h="964745">
                <a:tc>
                  <a:txBody>
                    <a:bodyPr/>
                    <a:lstStyle/>
                    <a:p>
                      <a:pPr algn="l" latinLnBrk="1"/>
                      <a:r>
                        <a:rPr lang="ko-KR" sz="1800" b="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고객</a:t>
                      </a:r>
                      <a:endParaRPr lang="ko-KR" sz="1800" b="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pleSDGothicNeoL00" panose="02000503000000000000" pitchFamily="2" charset="-127"/>
                        <a:ea typeface="AppleSDGothicNeoL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캠핑장 관리 프로그램에서 정보 </a:t>
                      </a:r>
                      <a:endParaRPr lang="en-US" altLang="ko-KR" sz="18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  <a:p>
                      <a:pPr algn="l" latinLnBrk="1"/>
                      <a:r>
                        <a:rPr lang="ko-KR" sz="18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열람 및 예약 관리가 가능한 사용자</a:t>
                      </a:r>
                      <a:endParaRPr lang="ko-KR" sz="18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ppleSDGothicNeoL00" panose="02000503000000000000" pitchFamily="2" charset="-127"/>
                        <a:ea typeface="AppleSDGothicNeoL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412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561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77D34-53BB-465C-87DD-B31DCB39D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1-3. </a:t>
            </a:r>
            <a:r>
              <a:rPr lang="ko-KR" altLang="en-US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유스케이스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다이어그램</a:t>
            </a:r>
          </a:p>
        </p:txBody>
      </p:sp>
      <p:pic>
        <p:nvPicPr>
          <p:cNvPr id="4098" name="그림 1">
            <a:extLst>
              <a:ext uri="{FF2B5EF4-FFF2-40B4-BE49-F238E27FC236}">
                <a16:creationId xmlns:a16="http://schemas.microsoft.com/office/drawing/2014/main" id="{358CD384-0BBD-4A7D-89B3-0A286E40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742" y="1690688"/>
            <a:ext cx="5992516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440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85699-C4F0-4FC6-AA6E-FBDCF85D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1-4.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기능 요구사항 및 인터페이스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390DA5-57D9-49D6-B5FB-121F60CB5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 numCol="2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1) </a:t>
            </a:r>
            <a:r>
              <a:rPr lang="ko-KR" altLang="en-US" sz="1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회원 가입 및 로그인 기능</a:t>
            </a:r>
            <a:endParaRPr lang="en-US" altLang="ko-KR" sz="1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ko-KR" sz="1600" kern="1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캠핑장 예약 관리 프로그램을 사용하기 위해 </a:t>
            </a:r>
            <a:endParaRPr lang="en-US" altLang="ko-KR" sz="1600" kern="100" dirty="0"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ko-KR" sz="1600" kern="1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가입시에 캠핑장 주인 혹은 고객으로 선택해서 </a:t>
            </a:r>
            <a:endParaRPr lang="en-US" altLang="ko-KR" sz="1600" kern="100" dirty="0">
              <a:effectLst/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ko-KR" sz="1600" kern="1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가입할 수 있고 로그인 할 수 있다</a:t>
            </a:r>
            <a:r>
              <a:rPr lang="en-US" altLang="ko-KR" sz="1600" kern="1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600" kern="100" dirty="0"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2) </a:t>
            </a:r>
            <a:r>
              <a:rPr lang="ko-KR" altLang="en-US" sz="1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캠핑장 조회 및 검색 기능</a:t>
            </a:r>
            <a:endParaRPr lang="en-US" altLang="ko-KR" sz="1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600" kern="1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캠핑장 정보를 조회 및 검색하는 기능이다</a:t>
            </a:r>
            <a:r>
              <a:rPr lang="en-US" altLang="ko-KR" sz="1600" kern="1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600" kern="100" dirty="0"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3) </a:t>
            </a:r>
            <a:r>
              <a:rPr lang="ko-KR" altLang="en-US" sz="1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캠핑장 예약 등록</a:t>
            </a:r>
            <a:r>
              <a:rPr lang="en-US" altLang="ko-KR" sz="1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/</a:t>
            </a:r>
            <a:r>
              <a:rPr lang="ko-KR" altLang="en-US" sz="1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수정</a:t>
            </a:r>
            <a:r>
              <a:rPr lang="en-US" altLang="ko-KR" sz="1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/</a:t>
            </a:r>
            <a:r>
              <a:rPr lang="ko-KR" altLang="en-US" sz="1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삭제 기능</a:t>
            </a:r>
            <a:endParaRPr lang="en-US" altLang="ko-KR" sz="1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600" kern="100" dirty="0" smtClean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고객이 </a:t>
            </a:r>
            <a:r>
              <a:rPr lang="ko-KR" altLang="en-US" sz="1600" kern="1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캠핑장과 날짜를 선택하여 </a:t>
            </a:r>
            <a:endParaRPr lang="en-US" altLang="ko-KR" sz="1600" kern="100" dirty="0">
              <a:effectLst/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600" kern="1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예약을 등록하고 수정하고 삭제하는 기능이다</a:t>
            </a:r>
            <a:r>
              <a:rPr lang="en-US" altLang="ko-KR" sz="1600" kern="1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600" kern="100" dirty="0"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1600" kern="100" dirty="0">
              <a:effectLst/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4) </a:t>
            </a:r>
            <a:r>
              <a:rPr lang="ko-KR" altLang="en-US" sz="1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캠핑장 예약 결제 및 환불 기능</a:t>
            </a:r>
            <a:endParaRPr lang="en-US" altLang="ko-KR" sz="1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600" kern="1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고객이 캠핑장 예약을 결제하고 환불하는 기능이다</a:t>
            </a:r>
            <a:r>
              <a:rPr lang="en-US" altLang="ko-KR" sz="1600" kern="1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1600" kern="100" dirty="0"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5) </a:t>
            </a:r>
            <a:r>
              <a:rPr lang="ko-KR" altLang="en-US" sz="1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캠핑장 정보 등록</a:t>
            </a:r>
            <a:r>
              <a:rPr lang="en-US" altLang="ko-KR" sz="1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/</a:t>
            </a:r>
            <a:r>
              <a:rPr lang="ko-KR" altLang="en-US" sz="1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수정</a:t>
            </a:r>
            <a:r>
              <a:rPr lang="en-US" altLang="ko-KR" sz="1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/</a:t>
            </a:r>
            <a:r>
              <a:rPr lang="ko-KR" altLang="en-US" sz="1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삭제 기능</a:t>
            </a:r>
            <a:endParaRPr lang="en-US" altLang="ko-KR" sz="1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600" kern="1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캠핑장 주인이 캠핑장의 이름</a:t>
            </a:r>
            <a:r>
              <a:rPr lang="en-US" altLang="ko-KR" sz="1600" kern="1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위치</a:t>
            </a:r>
            <a:r>
              <a:rPr lang="en-US" altLang="ko-KR" sz="1600" kern="1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편의시설 등의 </a:t>
            </a:r>
            <a:endParaRPr lang="en-US" altLang="ko-KR" sz="1600" kern="100" dirty="0">
              <a:effectLst/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600" kern="1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상세 정보를 등록하고 수정하고 삭제하는 기능이다</a:t>
            </a:r>
            <a:r>
              <a:rPr lang="en-US" altLang="ko-KR" sz="1600" kern="1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600" kern="100" dirty="0">
              <a:effectLst/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6) </a:t>
            </a:r>
            <a:r>
              <a:rPr lang="ko-KR" altLang="en-US" sz="18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회원 탈퇴 기능</a:t>
            </a:r>
            <a:endParaRPr lang="en-US" altLang="ko-KR" sz="18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ko-KR" sz="1600" kern="1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회원 탈퇴하는 기능이다</a:t>
            </a:r>
            <a:r>
              <a:rPr lang="en-US" altLang="ko-KR" sz="1600" kern="100" dirty="0"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600" kern="100" dirty="0"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620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85699-C4F0-4FC6-AA6E-FBDCF85D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메인페이지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6" name="그림 1">
            <a:extLst>
              <a:ext uri="{FF2B5EF4-FFF2-40B4-BE49-F238E27FC236}">
                <a16:creationId xmlns:a16="http://schemas.microsoft.com/office/drawing/2014/main" id="{92ECC105-A733-4654-B029-DCCBCB351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96" y="1557433"/>
            <a:ext cx="4938492" cy="9586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30872E1A-CF4A-4C49-A106-2325F9FB1B03}"/>
              </a:ext>
            </a:extLst>
          </p:cNvPr>
          <p:cNvSpPr/>
          <p:nvPr/>
        </p:nvSpPr>
        <p:spPr>
          <a:xfrm>
            <a:off x="6234938" y="1327528"/>
            <a:ext cx="4963608" cy="1325563"/>
          </a:xfrm>
          <a:prstGeom prst="wedgeRoundRectCallout">
            <a:avLst>
              <a:gd name="adj1" fmla="val -55616"/>
              <a:gd name="adj2" fmla="val -19359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ko-KR" sz="2000" kern="100" dirty="0">
                <a:solidFill>
                  <a:srgbClr val="000000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비 로그인 상태</a:t>
            </a:r>
            <a:r>
              <a:rPr lang="ko-KR" altLang="en-US" sz="2000" kern="100" dirty="0">
                <a:solidFill>
                  <a:srgbClr val="000000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일때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solidFill>
                  <a:srgbClr val="000000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헤더 모습이다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  <a:p>
            <a:pPr lvl="0" algn="ctr" latinLnBrk="1"/>
            <a:r>
              <a:rPr lang="ko-KR" altLang="en-US" sz="2000" kern="100" dirty="0">
                <a:solidFill>
                  <a:srgbClr val="00000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로그인 버튼을 누르면 로그인 페이지로</a:t>
            </a:r>
            <a:r>
              <a:rPr lang="en-US" altLang="ko-KR" sz="2000" kern="100" dirty="0">
                <a:solidFill>
                  <a:srgbClr val="00000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solidFill>
                  <a:srgbClr val="00000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회원가입 버튼을 누르면 회원가입 페이지로 넘어간다</a:t>
            </a:r>
            <a:r>
              <a:rPr lang="en-US" altLang="ko-KR" sz="2000" kern="100" dirty="0">
                <a:solidFill>
                  <a:srgbClr val="00000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  <a:endParaRPr lang="en-US" altLang="ko-KR" sz="2000" kern="100" dirty="0">
              <a:solidFill>
                <a:srgbClr val="000000"/>
              </a:solidFill>
              <a:effectLst/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2D4F797-AE2A-44BB-A7FD-515D239E9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06" y="1514335"/>
            <a:ext cx="4749837" cy="407448"/>
          </a:xfrm>
          <a:prstGeom prst="rect">
            <a:avLst/>
          </a:prstGeom>
        </p:spPr>
      </p:pic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F34CB9EF-BEAF-4F19-A5A7-B996963DC4C8}"/>
              </a:ext>
            </a:extLst>
          </p:cNvPr>
          <p:cNvSpPr/>
          <p:nvPr/>
        </p:nvSpPr>
        <p:spPr>
          <a:xfrm>
            <a:off x="6249196" y="1327528"/>
            <a:ext cx="5037288" cy="1325563"/>
          </a:xfrm>
          <a:prstGeom prst="wedgeRoundRectCallout">
            <a:avLst>
              <a:gd name="adj1" fmla="val -55616"/>
              <a:gd name="adj2" fmla="val -19359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1"/>
            <a:r>
              <a:rPr lang="ko-KR" altLang="ko-KR" sz="2000" kern="100" dirty="0">
                <a:solidFill>
                  <a:srgbClr val="000000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로그인 상태</a:t>
            </a:r>
            <a:r>
              <a:rPr lang="ko-KR" altLang="en-US" sz="2000" kern="100" dirty="0">
                <a:solidFill>
                  <a:srgbClr val="000000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일때 헤더에 프로필 아이콘이 생기고 이 아이콘을 누르면 </a:t>
            </a:r>
            <a:endParaRPr lang="en-US" altLang="ko-KR" sz="2000" kern="100" dirty="0">
              <a:solidFill>
                <a:srgbClr val="000000"/>
              </a:solidFill>
              <a:effectLst/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lvl="0" algn="ctr" latinLnBrk="1"/>
            <a:r>
              <a:rPr lang="ko-KR" altLang="en-US" sz="2000" kern="100" dirty="0">
                <a:solidFill>
                  <a:srgbClr val="000000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고객과 주인은 각각 다른 페이지로 넘어간다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0AB79035-7D92-4672-88B9-77CBCD8F6CDF}"/>
              </a:ext>
            </a:extLst>
          </p:cNvPr>
          <p:cNvSpPr/>
          <p:nvPr/>
        </p:nvSpPr>
        <p:spPr>
          <a:xfrm>
            <a:off x="6315456" y="1418773"/>
            <a:ext cx="5037288" cy="1032523"/>
          </a:xfrm>
          <a:prstGeom prst="wedgeRoundRectCallout">
            <a:avLst>
              <a:gd name="adj1" fmla="val -55911"/>
              <a:gd name="adj2" fmla="val -21198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2000" kern="100" dirty="0">
                <a:solidFill>
                  <a:schemeClr val="tx1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검색어를 입력하면 그에 맞는 목록을 </a:t>
            </a:r>
            <a:endParaRPr lang="en-US" altLang="ko-KR" sz="2000" kern="100" dirty="0">
              <a:solidFill>
                <a:schemeClr val="tx1"/>
              </a:solidFill>
              <a:effectLst/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2000" kern="100" dirty="0">
                <a:solidFill>
                  <a:schemeClr val="tx1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업데이트한다</a:t>
            </a:r>
            <a:r>
              <a:rPr lang="en-US" altLang="ko-KR" sz="2000" kern="100" dirty="0">
                <a:solidFill>
                  <a:schemeClr val="tx1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solidFill>
                <a:schemeClr val="tx1"/>
              </a:solidFill>
              <a:effectLst/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FFF00EBE-15E8-4235-AE27-D57319A482B6}"/>
              </a:ext>
            </a:extLst>
          </p:cNvPr>
          <p:cNvSpPr/>
          <p:nvPr/>
        </p:nvSpPr>
        <p:spPr>
          <a:xfrm>
            <a:off x="6249196" y="4266988"/>
            <a:ext cx="4136136" cy="1032523"/>
          </a:xfrm>
          <a:prstGeom prst="wedgeRoundRectCallout">
            <a:avLst>
              <a:gd name="adj1" fmla="val -55911"/>
              <a:gd name="adj2" fmla="val -21198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지역 혹은 날짜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인원 필터를 선택하면 그에 맞는 목록을 업데이트한다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solidFill>
                <a:schemeClr val="tx1"/>
              </a:solidFill>
              <a:effectLst/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0D35EAA9-171E-4DDC-AE23-DFF89F7FA6BD}"/>
              </a:ext>
            </a:extLst>
          </p:cNvPr>
          <p:cNvSpPr/>
          <p:nvPr/>
        </p:nvSpPr>
        <p:spPr>
          <a:xfrm>
            <a:off x="6315456" y="4704523"/>
            <a:ext cx="5037288" cy="1862788"/>
          </a:xfrm>
          <a:prstGeom prst="wedgeRoundRectCallout">
            <a:avLst>
              <a:gd name="adj1" fmla="val -58154"/>
              <a:gd name="adj2" fmla="val 20776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캠핑장 목록을 </a:t>
            </a:r>
            <a:r>
              <a:rPr lang="ko-KR" altLang="en-US" sz="2000" kern="100" dirty="0" err="1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별점과</a:t>
            </a:r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 err="1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불멍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 err="1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카라반</a:t>
            </a:r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 객실 보유 여부 숙박 가능 시간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가격 그리고 회사 정보와 함께 출력한다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캠핑장을 선택하면 캠핑장 상세페이지로 </a:t>
            </a:r>
            <a:endParaRPr lang="en-US" altLang="ko-KR" sz="2000" kern="100" dirty="0">
              <a:solidFill>
                <a:schemeClr val="tx1"/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넘어간다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solidFill>
                <a:schemeClr val="tx1"/>
              </a:solidFill>
              <a:effectLst/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09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1" grpId="1" animBg="1"/>
      <p:bldP spid="17" grpId="0" animBg="1"/>
      <p:bldP spid="17" grpId="1" animBg="1"/>
      <p:bldP spid="23" grpId="0" animBg="1"/>
      <p:bldP spid="23" grpId="1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85699-C4F0-4FC6-AA6E-FBDCF85D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4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1) </a:t>
            </a:r>
            <a:r>
              <a:rPr lang="ko-KR" altLang="en-US" sz="4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회원 가입 및 로그인 기능</a:t>
            </a:r>
            <a:endParaRPr lang="en-US" altLang="ko-KR" sz="4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1026" name="그림 1">
            <a:extLst>
              <a:ext uri="{FF2B5EF4-FFF2-40B4-BE49-F238E27FC236}">
                <a16:creationId xmlns:a16="http://schemas.microsoft.com/office/drawing/2014/main" id="{E7BF5F14-7B0A-4141-9CE4-E9E73BC50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165" y="1794204"/>
            <a:ext cx="3524487" cy="413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FB7E3ED5-BBC7-4A3C-B849-E63616A29659}"/>
              </a:ext>
            </a:extLst>
          </p:cNvPr>
          <p:cNvSpPr/>
          <p:nvPr/>
        </p:nvSpPr>
        <p:spPr>
          <a:xfrm>
            <a:off x="5871303" y="3429000"/>
            <a:ext cx="4992165" cy="1689304"/>
          </a:xfrm>
          <a:prstGeom prst="wedgeRoundRectCallout">
            <a:avLst>
              <a:gd name="adj1" fmla="val -65122"/>
              <a:gd name="adj2" fmla="val 40780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아이디와 비밀번호를 올바르게 입력하고 </a:t>
            </a:r>
            <a:endParaRPr lang="en-US" altLang="ko-KR" sz="2000" kern="100" dirty="0">
              <a:solidFill>
                <a:schemeClr val="tx1"/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로그인 버튼을 누르면 </a:t>
            </a:r>
            <a:r>
              <a:rPr lang="ko-KR" altLang="en-US" sz="2000" kern="100" dirty="0" err="1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메인페이지로</a:t>
            </a:r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 넘어간다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아이디와 비밀번호가 올바르지 않으면 </a:t>
            </a:r>
            <a:endParaRPr lang="en-US" altLang="ko-KR" sz="2000" kern="100" dirty="0">
              <a:solidFill>
                <a:schemeClr val="tx1"/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로그인이 되지 않는다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solidFill>
                <a:schemeClr val="tx1"/>
              </a:solidFill>
              <a:effectLst/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E5E6E0EB-A7C9-46AE-A5BD-28C7109A8174}"/>
              </a:ext>
            </a:extLst>
          </p:cNvPr>
          <p:cNvSpPr/>
          <p:nvPr/>
        </p:nvSpPr>
        <p:spPr>
          <a:xfrm>
            <a:off x="5950224" y="5277565"/>
            <a:ext cx="4634949" cy="1133173"/>
          </a:xfrm>
          <a:prstGeom prst="wedgeRoundRectCallout">
            <a:avLst>
              <a:gd name="adj1" fmla="val -67905"/>
              <a:gd name="adj2" fmla="val -24008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회원가입 버튼을 누르면 회원가입 페이지로 넘어간다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solidFill>
                <a:schemeClr val="tx1"/>
              </a:solidFill>
              <a:effectLst/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7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85699-C4F0-4FC6-AA6E-FBDCF85D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4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1) </a:t>
            </a:r>
            <a:r>
              <a:rPr lang="ko-KR" altLang="en-US" sz="4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회원 가입 및 로그인 기능</a:t>
            </a:r>
            <a:endParaRPr lang="en-US" altLang="ko-KR" sz="4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1027" name="그림 1">
            <a:extLst>
              <a:ext uri="{FF2B5EF4-FFF2-40B4-BE49-F238E27FC236}">
                <a16:creationId xmlns:a16="http://schemas.microsoft.com/office/drawing/2014/main" id="{6A24C9AB-896A-48FF-A2A4-2ADDF46A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10" y="1886117"/>
            <a:ext cx="5146290" cy="1412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2CFD13F7-8E77-4920-8D8C-EECF1E3D4082}"/>
              </a:ext>
            </a:extLst>
          </p:cNvPr>
          <p:cNvSpPr/>
          <p:nvPr/>
        </p:nvSpPr>
        <p:spPr>
          <a:xfrm>
            <a:off x="6495788" y="3523132"/>
            <a:ext cx="5146290" cy="1910457"/>
          </a:xfrm>
          <a:prstGeom prst="wedgeRoundRectCallout">
            <a:avLst>
              <a:gd name="adj1" fmla="val -62755"/>
              <a:gd name="adj2" fmla="val 11147"/>
              <a:gd name="adj3" fmla="val 1666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회원 유형을 선택하고 나머지 빈칸을 채운다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altLang="ko-KR" sz="2000" kern="100" dirty="0">
              <a:solidFill>
                <a:schemeClr val="tx1"/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모든 빈칸을 올바르게 작성하고 회원가입 완료 버튼을 누르면 </a:t>
            </a:r>
            <a:r>
              <a:rPr lang="ko-KR" altLang="en-US" sz="2000" kern="100" dirty="0" err="1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메인페이지로</a:t>
            </a:r>
            <a:r>
              <a:rPr lang="ko-KR" altLang="en-US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 넘어간다</a:t>
            </a:r>
            <a:r>
              <a:rPr lang="en-US" altLang="ko-KR" sz="2000" kern="100" dirty="0">
                <a:solidFill>
                  <a:schemeClr val="tx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8107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830</Words>
  <Application>Microsoft Office PowerPoint</Application>
  <PresentationFormat>와이드스크린</PresentationFormat>
  <Paragraphs>181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HY헤드라인M</vt:lpstr>
      <vt:lpstr>돋움</vt:lpstr>
      <vt:lpstr>AppleSDGothicNeoL00</vt:lpstr>
      <vt:lpstr>바탕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1-1. 프로젝트 개요</vt:lpstr>
      <vt:lpstr>1-2. 액터 정의</vt:lpstr>
      <vt:lpstr>1-3. 유스케이스 다이어그램</vt:lpstr>
      <vt:lpstr>1-4. 기능 요구사항 및 인터페이스</vt:lpstr>
      <vt:lpstr>메인페이지</vt:lpstr>
      <vt:lpstr>1) 회원 가입 및 로그인 기능</vt:lpstr>
      <vt:lpstr>1) 회원 가입 및 로그인 기능</vt:lpstr>
      <vt:lpstr>PowerPoint 프레젠테이션</vt:lpstr>
      <vt:lpstr>PowerPoint 프레젠테이션</vt:lpstr>
      <vt:lpstr>2) 캠핑장 조회 및 검색 기능</vt:lpstr>
      <vt:lpstr>2) 캠핑장 조회 및 검색 기능</vt:lpstr>
      <vt:lpstr>3) 캠핑장 예약 등록기능</vt:lpstr>
      <vt:lpstr>4) 캠핑장 예약 결제 기능</vt:lpstr>
      <vt:lpstr>고객 마이페이지</vt:lpstr>
      <vt:lpstr>예약 내역 조회</vt:lpstr>
      <vt:lpstr>리뷰 쓰기</vt:lpstr>
      <vt:lpstr>리뷰 관리</vt:lpstr>
      <vt:lpstr>5) 캠핑장 정보 등록/수정/삭제 기능</vt:lpstr>
      <vt:lpstr>캠핑장 정보 관리</vt:lpstr>
      <vt:lpstr>캠핑장 객실 정보 관리</vt:lpstr>
      <vt:lpstr>캠핑장 객실 정보 관리</vt:lpstr>
      <vt:lpstr>리뷰 관리</vt:lpstr>
      <vt:lpstr>2-1. 생명주기 모델</vt:lpstr>
      <vt:lpstr>2-2. WBS</vt:lpstr>
      <vt:lpstr>2-3. Pert / Gantt Chart</vt:lpstr>
      <vt:lpstr>3. 역할분담</vt:lpstr>
      <vt:lpstr>이상 팀 얼레벌레의 프로젝트 발표를 마칩니다. 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정주영</dc:creator>
  <cp:lastModifiedBy>박채린</cp:lastModifiedBy>
  <cp:revision>40</cp:revision>
  <dcterms:created xsi:type="dcterms:W3CDTF">2021-04-15T15:07:12Z</dcterms:created>
  <dcterms:modified xsi:type="dcterms:W3CDTF">2021-04-26T09:20:47Z</dcterms:modified>
</cp:coreProperties>
</file>